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sldIdLst>
    <p:sldId id="256" r:id="rId2"/>
    <p:sldId id="300" r:id="rId3"/>
    <p:sldId id="329" r:id="rId4"/>
    <p:sldId id="330" r:id="rId5"/>
    <p:sldId id="257" r:id="rId6"/>
    <p:sldId id="324" r:id="rId7"/>
    <p:sldId id="258" r:id="rId8"/>
    <p:sldId id="317" r:id="rId9"/>
    <p:sldId id="319" r:id="rId10"/>
    <p:sldId id="259" r:id="rId11"/>
    <p:sldId id="328" r:id="rId12"/>
    <p:sldId id="261" r:id="rId13"/>
    <p:sldId id="262" r:id="rId14"/>
    <p:sldId id="263" r:id="rId15"/>
    <p:sldId id="325" r:id="rId16"/>
    <p:sldId id="264" r:id="rId17"/>
    <p:sldId id="266" r:id="rId18"/>
    <p:sldId id="291" r:id="rId19"/>
    <p:sldId id="269" r:id="rId20"/>
    <p:sldId id="272" r:id="rId21"/>
    <p:sldId id="323" r:id="rId22"/>
    <p:sldId id="331" r:id="rId23"/>
    <p:sldId id="322" r:id="rId24"/>
    <p:sldId id="327" r:id="rId25"/>
    <p:sldId id="321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CC"/>
    <a:srgbClr val="0099FF"/>
    <a:srgbClr val="FF6699"/>
    <a:srgbClr val="FF9999"/>
    <a:srgbClr val="FF3300"/>
    <a:srgbClr val="993300"/>
    <a:srgbClr val="CCCCFF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704" autoAdjust="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user\Desktop\&#1053;&#1054;&#1056;&#1052;&#1040;&#1058;&#1048;&#1042;&#1050;&#1040;\&#1073;&#1102;&#1076;&#1078;&#1077;&#1090;%202018\&#1051;&#1080;&#1089;&#1090;%20Microsoft%20Office%20Excel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54;&#1056;&#1052;&#1040;&#1058;&#1048;&#1042;&#1050;&#1040;\&#1073;&#1102;&#1076;&#1078;&#1077;&#1090;%202019\&#1053;&#1086;&#1074;&#1072;&#1103;%20&#1087;&#1072;&#1087;&#1082;&#1072;\&#1051;&#1080;&#1089;&#1090;%20Microsoft%20Office%20Exce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54;&#1056;&#1052;&#1040;&#1058;&#1048;&#1042;&#1050;&#1040;\&#1073;&#1102;&#1076;&#1078;&#1077;&#1090;%202021\&#1053;&#1086;&#1074;&#1072;&#1103;%20&#1087;&#1072;&#1087;&#1082;&#1072;\&#1051;&#1080;&#1089;&#1090;%20Microsoft%20Office%20Excel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54;&#1056;&#1052;&#1040;&#1058;&#1048;&#1042;&#1050;&#1040;\&#1073;&#1102;&#1076;&#1078;&#1077;&#1090;%202019\&#1053;&#1086;&#1074;&#1072;&#1103;%20&#1087;&#1072;&#1087;&#1082;&#1072;\&#1051;&#1080;&#1089;&#1090;%20Microsoft%20Office%20Exce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user\Desktop\&#1053;&#1054;&#1056;&#1052;&#1040;&#1058;&#1048;&#1042;&#1050;&#1040;\&#1073;&#1102;&#1076;&#1078;&#1077;&#1090;%202020\&#1053;&#1086;&#1074;&#1072;&#1103;%20&#1087;&#1072;&#1087;&#1082;&#1072;\&#1051;&#1080;&#1089;&#1090;%20Microsoft%20Office%20Exce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549737532808399"/>
          <c:y val="0.1906135754383014"/>
          <c:w val="0.5369650043744536"/>
          <c:h val="0.77061152053502369"/>
        </c:manualLayout>
      </c:layout>
      <c:pie3DChart>
        <c:varyColors val="1"/>
        <c:ser>
          <c:idx val="0"/>
          <c:order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17471,4</a:t>
                    </a:r>
                  </a:p>
                  <a:p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4527,7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'Доходы (2)'!$A$33:$A$34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'Доходы (2)'!$B$33:$B$34</c:f>
              <c:numCache>
                <c:formatCode>General</c:formatCode>
                <c:ptCount val="2"/>
                <c:pt idx="0">
                  <c:v>10622</c:v>
                </c:pt>
                <c:pt idx="1">
                  <c:v>2822.3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7421228990429638"/>
          <c:y val="9.0609971907883474E-2"/>
          <c:w val="0.31318990350278597"/>
          <c:h val="0.24872930785468297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Доходы бюджета </a:t>
            </a:r>
          </a:p>
          <a:p>
            <a:pPr>
              <a:defRPr/>
            </a:pPr>
            <a:r>
              <a:rPr lang="ru-RU"/>
              <a:t>сельского поселения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-323234912"/>
        <c:axId val="-323234368"/>
        <c:axId val="0"/>
      </c:bar3DChart>
      <c:catAx>
        <c:axId val="-323234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323234368"/>
        <c:crosses val="autoZero"/>
        <c:auto val="1"/>
        <c:lblAlgn val="ctr"/>
        <c:lblOffset val="100"/>
        <c:noMultiLvlLbl val="0"/>
      </c:catAx>
      <c:valAx>
        <c:axId val="-3232343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crossAx val="-3232349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0015707695571606E-2"/>
          <c:y val="0.37353356398631993"/>
          <c:w val="0.52896669381844508"/>
          <c:h val="0.5396113602391629"/>
        </c:manualLayout>
      </c:layout>
      <c:pie3DChart>
        <c:varyColors val="1"/>
        <c:ser>
          <c:idx val="0"/>
          <c:order val="0"/>
          <c:explosion val="25"/>
          <c:dPt>
            <c:idx val="7"/>
            <c:bubble3D val="0"/>
            <c:explosion val="8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3,48%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0,2%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15,9%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0,3%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1,3%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0,1%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0,02%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/>
                      <a:t>78,7%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Лист1!$C$6:$C$14</c:f>
              <c:strCache>
                <c:ptCount val="8"/>
                <c:pt idx="0">
                  <c:v>НДФЛ</c:v>
                </c:pt>
                <c:pt idx="1">
                  <c:v>Налоги на совокупный доход</c:v>
                </c:pt>
                <c:pt idx="2">
                  <c:v>Налоги на имущество</c:v>
                </c:pt>
                <c:pt idx="3">
                  <c:v>Государственная пошлина</c:v>
                </c:pt>
                <c:pt idx="4">
                  <c:v>Доходы от использования имущества, находящегося в муниципальной собственности</c:v>
                </c:pt>
                <c:pt idx="5">
                  <c:v>Доходы от оказания платных услуг</c:v>
                </c:pt>
                <c:pt idx="6">
                  <c:v>Штрафы, санкции, возмещение ущерба</c:v>
                </c:pt>
                <c:pt idx="7">
                  <c:v>Безвозмездные поступления</c:v>
                </c:pt>
              </c:strCache>
            </c:strRef>
          </c:cat>
          <c:val>
            <c:numRef>
              <c:f>Лист1!$D$6:$D$14</c:f>
              <c:numCache>
                <c:formatCode>0.0%</c:formatCode>
                <c:ptCount val="9"/>
                <c:pt idx="0" formatCode="0.00%">
                  <c:v>3.4799999999999998E-2</c:v>
                </c:pt>
                <c:pt idx="1">
                  <c:v>2E-3</c:v>
                </c:pt>
                <c:pt idx="2">
                  <c:v>0.159</c:v>
                </c:pt>
                <c:pt idx="3">
                  <c:v>3.0000000000000001E-3</c:v>
                </c:pt>
                <c:pt idx="4">
                  <c:v>1.2999999999999999E-2</c:v>
                </c:pt>
                <c:pt idx="5">
                  <c:v>1E-3</c:v>
                </c:pt>
                <c:pt idx="6" formatCode="0.00%">
                  <c:v>2.0000000000000001E-4</c:v>
                </c:pt>
                <c:pt idx="7">
                  <c:v>0.78700000000000003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egendEntry>
        <c:idx val="8"/>
        <c:delete val="1"/>
      </c:legendEntry>
      <c:layout>
        <c:manualLayout>
          <c:xMode val="edge"/>
          <c:yMode val="edge"/>
          <c:x val="0.710567066561687"/>
          <c:y val="0.27904676688141256"/>
          <c:w val="0.28716037650466103"/>
          <c:h val="0.69588189368705589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5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17478,7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4679,7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'Доходы (2)'!$A$43:$A$44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'Доходы (2)'!$B$43:$B$44</c:f>
              <c:numCache>
                <c:formatCode>0%</c:formatCode>
                <c:ptCount val="2"/>
                <c:pt idx="0">
                  <c:v>0.83000000000000063</c:v>
                </c:pt>
                <c:pt idx="1">
                  <c:v>0.17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2795975503062252"/>
          <c:y val="0.77238043161271563"/>
          <c:w val="0.40259580052493443"/>
          <c:h val="0.2237576552930878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explosion val="24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17478,7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4611,7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'Доходы (2)'!$A$39:$A$40</c:f>
              <c:strCache>
                <c:ptCount val="2"/>
                <c:pt idx="0">
                  <c:v>Налоговые и неналоговые доходы</c:v>
                </c:pt>
                <c:pt idx="1">
                  <c:v>Безвозмездные поступления</c:v>
                </c:pt>
              </c:strCache>
            </c:strRef>
          </c:cat>
          <c:val>
            <c:numRef>
              <c:f>'Доходы (2)'!$B$39:$B$40</c:f>
              <c:numCache>
                <c:formatCode>0%</c:formatCode>
                <c:ptCount val="2"/>
                <c:pt idx="0">
                  <c:v>0.78</c:v>
                </c:pt>
                <c:pt idx="1">
                  <c:v>0.22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38351531058617666"/>
          <c:y val="0.71682487605716239"/>
          <c:w val="0.32709119208936138"/>
          <c:h val="0.28317512394284272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BCF9F5EE-C795-410A-AB1E-8AE0AA8121C1}" type="datetimeFigureOut">
              <a:rPr lang="ru-RU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3FE0B542-143B-4A40-87BB-72B551A67A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748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5B12C-D266-4EEE-A984-81B8415955BD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D9C8A-DE2F-40AE-BCE2-E3C8029DE1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36DC-B35C-4385-A258-260504B8D198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1883-B5D5-4AF0-8890-1B4949BFE5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319B0-7E07-457B-AF26-F6A0BB795425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87B05-AF5F-4AA9-8D9B-86C5DA6A2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1143000" y="731838"/>
            <a:ext cx="6400800" cy="3475037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F6F0E7-8BDE-4A60-BF7D-91D23417BBC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AED10-3F4B-4369-8B7A-B3C87B6894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19488-3B9C-48F2-BA4A-805FDAB2C59E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4C691-76FF-490C-BF91-C38AD1BAA6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2190A-699F-47C6-AA2F-469A35353F93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22F736-7684-4818-A9C7-6F14F406F2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3937B-1088-41F8-AEED-890BA1E3AAEC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5DCDA-C487-4443-8734-6F82542286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32E35-2258-49D1-9726-201A581CE45A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81C87-FC12-4FAD-8C9D-12B8C539F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7465A-CCBA-4A2B-8243-9F6E3B02D431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1CC6C-D3E8-414C-B17A-D14BA4548D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A440E-95C0-4551-A608-B58CF10EBEA2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C1B246-B236-437A-AFAA-12EDA5CC71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86CC3-4C92-40DA-B5CC-B01F1F9749E9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08E3B-5E03-449E-8BC1-10CC91258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BB96F0-278F-4A5F-98A3-ACA5CFAEF8AC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221F0-31C7-4EC8-AE40-931D850FC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71CB1D1-05F2-4613-82F8-4C74A2EB57D9}" type="datetime1">
              <a:rPr lang="ru-RU" smtClean="0"/>
              <a:pPr>
                <a:defRPr/>
              </a:pPr>
              <a:t>26.03.2021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843F3CE-79B2-4924-8269-AC2E9D743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42" r:id="rId2"/>
    <p:sldLayoutId id="214748375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53" r:id="rId9"/>
    <p:sldLayoutId id="2147483748" r:id="rId10"/>
    <p:sldLayoutId id="2147483749" r:id="rId11"/>
    <p:sldLayoutId id="2147483750" r:id="rId12"/>
  </p:sldLayoutIdLst>
  <p:transition spd="slow">
    <p:split orient="vert"/>
  </p:transition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400"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/>
          <p:cNvSpPr>
            <a:spLocks noChangeArrowheads="1"/>
          </p:cNvSpPr>
          <p:nvPr/>
        </p:nvSpPr>
        <p:spPr bwMode="auto">
          <a:xfrm>
            <a:off x="395537" y="3000222"/>
            <a:ext cx="8412012" cy="3857778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0"/>
                </a:srgbClr>
              </a:gs>
              <a:gs pos="47000">
                <a:srgbClr val="BBE191">
                  <a:lumMod val="71000"/>
                  <a:lumOff val="29000"/>
                </a:srgbClr>
              </a:gs>
              <a:gs pos="100000">
                <a:schemeClr val="bg1">
                  <a:alpha val="0"/>
                </a:schemeClr>
              </a:gs>
            </a:gsLst>
            <a:lin ang="0" scaled="1"/>
            <a:tileRect/>
          </a:gradFill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2800" b="1" dirty="0" smtClean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altLang="ru-RU" sz="2800" b="1" dirty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для граждан </a:t>
            </a: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1600" b="1" i="1" dirty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Подготовлен на основе проекта бюджета </a:t>
            </a:r>
            <a:r>
              <a:rPr lang="ru-RU" altLang="ru-RU" sz="1600" b="1" i="1" dirty="0" smtClean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Паустовское Вязниковского района Владимирской области</a:t>
            </a:r>
            <a:endParaRPr lang="ru-RU" altLang="ru-RU" sz="1600" b="1" i="1" dirty="0">
              <a:solidFill>
                <a:srgbClr val="821A08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700"/>
              </a:lnSpc>
              <a:spcAft>
                <a:spcPts val="1000"/>
              </a:spcAft>
              <a:defRPr/>
            </a:pPr>
            <a:r>
              <a:rPr lang="ru-RU" altLang="ru-RU" sz="1600" b="1" i="1" dirty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1600" b="1" i="1" dirty="0" smtClean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1600" b="1" i="1" dirty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altLang="ru-RU" sz="1600" b="1" i="1" dirty="0" smtClean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2023 </a:t>
            </a:r>
            <a:r>
              <a:rPr lang="ru-RU" altLang="ru-RU" sz="1600" b="1" i="1" dirty="0">
                <a:solidFill>
                  <a:srgbClr val="821A08"/>
                </a:solidFill>
                <a:latin typeface="Times New Roman" pitchFamily="18" charset="0"/>
                <a:cs typeface="Times New Roman" pitchFamily="18" charset="0"/>
              </a:rPr>
              <a:t>г.г.</a:t>
            </a:r>
          </a:p>
          <a:p>
            <a:pPr>
              <a:defRPr/>
            </a:pPr>
            <a:r>
              <a:rPr lang="ru-RU" altLang="ru-RU" sz="2400" b="1" dirty="0">
                <a:solidFill>
                  <a:srgbClr val="4F6228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400" b="1" i="1" dirty="0">
                <a:latin typeface="Times New Roman" pitchFamily="18" charset="0"/>
                <a:cs typeface="Arial" charset="0"/>
              </a:rPr>
              <a:t>Проект бюджета  утвержден Решением  </a:t>
            </a:r>
            <a:r>
              <a:rPr lang="ru-RU" sz="1400" b="1" i="1" dirty="0" smtClean="0">
                <a:latin typeface="Times New Roman" pitchFamily="18" charset="0"/>
                <a:cs typeface="Arial" charset="0"/>
              </a:rPr>
              <a:t>Совета народных депутатов муниципального образования Паустовское Вязниковского района Владимирской области от 04.12.2020  </a:t>
            </a:r>
            <a:r>
              <a:rPr lang="ru-RU" sz="1400" b="1" i="1" dirty="0">
                <a:latin typeface="Times New Roman" pitchFamily="18" charset="0"/>
                <a:cs typeface="Arial" charset="0"/>
              </a:rPr>
              <a:t>№ </a:t>
            </a:r>
            <a:r>
              <a:rPr lang="ru-RU" sz="1400" b="1" i="1" dirty="0" smtClean="0">
                <a:latin typeface="Times New Roman" pitchFamily="18" charset="0"/>
                <a:cs typeface="Arial" charset="0"/>
              </a:rPr>
              <a:t>226</a:t>
            </a:r>
            <a:endParaRPr lang="ru-RU" sz="1400" b="1" i="1" dirty="0">
              <a:latin typeface="Times New Roman" pitchFamily="18" charset="0"/>
              <a:cs typeface="Arial" charset="0"/>
            </a:endParaRPr>
          </a:p>
          <a:p>
            <a:pPr>
              <a:defRPr/>
            </a:pPr>
            <a:r>
              <a:rPr lang="ru-RU" sz="1400" b="1" i="1" dirty="0">
                <a:latin typeface="Times New Roman" pitchFamily="18" charset="0"/>
                <a:cs typeface="Arial" charset="0"/>
              </a:rPr>
              <a:t>«О </a:t>
            </a:r>
            <a:r>
              <a:rPr lang="ru-RU" sz="1400" b="1" i="1" dirty="0" smtClean="0">
                <a:latin typeface="Times New Roman" pitchFamily="18" charset="0"/>
                <a:cs typeface="Arial" charset="0"/>
              </a:rPr>
              <a:t>принятии проекта «О бюджете муниципального образования Паустовское Вязниковского района Владимирской области на 2021 год и плановый период 2022 </a:t>
            </a:r>
            <a:r>
              <a:rPr lang="ru-RU" sz="1400" b="1" i="1" dirty="0">
                <a:latin typeface="Times New Roman" pitchFamily="18" charset="0"/>
                <a:cs typeface="Arial" charset="0"/>
              </a:rPr>
              <a:t>и </a:t>
            </a:r>
            <a:r>
              <a:rPr lang="ru-RU" sz="1400" b="1" i="1" dirty="0" smtClean="0">
                <a:latin typeface="Times New Roman" pitchFamily="18" charset="0"/>
                <a:cs typeface="Arial" charset="0"/>
              </a:rPr>
              <a:t>2023 </a:t>
            </a:r>
            <a:r>
              <a:rPr lang="ru-RU" sz="1400" b="1" i="1" dirty="0">
                <a:latin typeface="Times New Roman" pitchFamily="18" charset="0"/>
                <a:cs typeface="Arial" charset="0"/>
              </a:rPr>
              <a:t>годов»</a:t>
            </a:r>
          </a:p>
          <a:p>
            <a:pPr>
              <a:defRPr/>
            </a:pPr>
            <a:r>
              <a:rPr lang="ru-RU" sz="1400" b="1" i="1" dirty="0">
                <a:latin typeface="Times New Roman" pitchFamily="18" charset="0"/>
                <a:cs typeface="Arial" charset="0"/>
              </a:rPr>
              <a:t>Бюджет для граждан разрабатывается в целях ознакомления граждан с основными положениями решения  о бюджете </a:t>
            </a:r>
            <a:r>
              <a:rPr lang="ru-RU" sz="1400" b="1" i="1" dirty="0" smtClean="0">
                <a:latin typeface="Times New Roman" pitchFamily="18" charset="0"/>
                <a:cs typeface="Arial" charset="0"/>
              </a:rPr>
              <a:t>муниципального образования Паустовское на 2021 </a:t>
            </a:r>
            <a:r>
              <a:rPr lang="ru-RU" sz="1400" b="1" i="1" dirty="0">
                <a:latin typeface="Times New Roman" pitchFamily="18" charset="0"/>
                <a:cs typeface="Arial" charset="0"/>
              </a:rPr>
              <a:t>– </a:t>
            </a:r>
            <a:r>
              <a:rPr lang="ru-RU" sz="1400" b="1" i="1" dirty="0" smtClean="0">
                <a:latin typeface="Times New Roman" pitchFamily="18" charset="0"/>
                <a:cs typeface="Arial" charset="0"/>
              </a:rPr>
              <a:t>2023 </a:t>
            </a:r>
            <a:r>
              <a:rPr lang="ru-RU" sz="1400" b="1" i="1" dirty="0">
                <a:latin typeface="Times New Roman" pitchFamily="18" charset="0"/>
                <a:cs typeface="Arial" charset="0"/>
              </a:rPr>
              <a:t>годы в доступной форме для широкого круга заинтересованных пользователей</a:t>
            </a:r>
          </a:p>
          <a:p>
            <a:pPr eaLnBrk="0" hangingPunct="0">
              <a:defRPr/>
            </a:pPr>
            <a:endParaRPr lang="ru-RU" altLang="ru-RU" sz="1400" dirty="0">
              <a:solidFill>
                <a:srgbClr val="4F622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thumbs.dreamstime.com/b/%D0%B1%D1%83%D1%84%D0%B5%D1%80%D0%BE%D0%B2-739696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1" y="188640"/>
            <a:ext cx="7272809" cy="2811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12"/>
          <p:cNvSpPr>
            <a:spLocks noChangeArrowheads="1"/>
          </p:cNvSpPr>
          <p:nvPr/>
        </p:nvSpPr>
        <p:spPr bwMode="auto">
          <a:xfrm>
            <a:off x="57150" y="288925"/>
            <a:ext cx="8793163" cy="11747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95 w 21600"/>
              <a:gd name="T13" fmla="*/ 3395 h 21600"/>
              <a:gd name="T14" fmla="*/ 18205 w 21600"/>
              <a:gd name="T15" fmla="*/ 1820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190" y="21600"/>
                </a:lnTo>
                <a:lnTo>
                  <a:pt x="18410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C6D9F1"/>
              </a:gs>
              <a:gs pos="100000">
                <a:srgbClr val="FFFFCC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БЮДЖЕТ – ЭТО ПЛАН ДОХОДОВ И РАСХОДОВ 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ОПРЕДЕЛЕННЫЙ ПЕРИОД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7" name="AutoShape 11"/>
          <p:cNvSpPr>
            <a:spLocks noChangeArrowheads="1"/>
          </p:cNvSpPr>
          <p:nvPr/>
        </p:nvSpPr>
        <p:spPr bwMode="auto">
          <a:xfrm>
            <a:off x="49213" y="1265238"/>
            <a:ext cx="8947150" cy="11207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41 w 21600"/>
              <a:gd name="T13" fmla="*/ 3341 h 21600"/>
              <a:gd name="T14" fmla="*/ 18259 w 21600"/>
              <a:gd name="T15" fmla="*/ 18259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3082" y="21600"/>
                </a:lnTo>
                <a:lnTo>
                  <a:pt x="18518" y="2160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FFCC"/>
              </a:gs>
              <a:gs pos="100000">
                <a:srgbClr val="C6D9F1"/>
              </a:gs>
            </a:gsLst>
            <a:lin ang="5400000" scaled="1"/>
          </a:gradFill>
          <a:ln w="9525">
            <a:solidFill>
              <a:srgbClr val="00B0F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6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i="1">
                <a:solidFill>
                  <a:srgbClr val="17365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НАЛОГИ – ОБЯЗАТЕЛЬНЫЕ ПЛАТЕЖИ ЮРИДИЧЕСКИХ И ФИЗИЧЕСКИХ ЛИЦ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8" name="Rectangle 10"/>
          <p:cNvSpPr>
            <a:spLocks noChangeArrowheads="1"/>
          </p:cNvSpPr>
          <p:nvPr/>
        </p:nvSpPr>
        <p:spPr bwMode="auto">
          <a:xfrm>
            <a:off x="2460625" y="2470150"/>
            <a:ext cx="3897313" cy="2270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solidFill>
                  <a:srgbClr val="4F622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Доходы – Расходы = Дефицит (Профицит)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9"/>
          <p:cNvSpPr>
            <a:spLocks noChangeArrowheads="1"/>
          </p:cNvSpPr>
          <p:nvPr/>
        </p:nvSpPr>
        <p:spPr bwMode="auto">
          <a:xfrm>
            <a:off x="1611313" y="2697163"/>
            <a:ext cx="5684837" cy="373062"/>
          </a:xfrm>
          <a:prstGeom prst="rect">
            <a:avLst/>
          </a:prstGeom>
          <a:solidFill>
            <a:srgbClr val="DAEEF3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632423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Основные характеристики бюджета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0" name="AutoShape 3"/>
          <p:cNvSpPr>
            <a:spLocks noChangeArrowheads="1"/>
          </p:cNvSpPr>
          <p:nvPr/>
        </p:nvSpPr>
        <p:spPr bwMode="auto">
          <a:xfrm>
            <a:off x="4454525" y="4621213"/>
            <a:ext cx="4708525" cy="925512"/>
          </a:xfrm>
          <a:prstGeom prst="pentagon">
            <a:avLst/>
          </a:prstGeom>
          <a:gradFill rotWithShape="1">
            <a:gsLst>
              <a:gs pos="0">
                <a:srgbClr val="CCFFCC"/>
              </a:gs>
              <a:gs pos="100000">
                <a:srgbClr val="EEFFEE"/>
              </a:gs>
            </a:gsLst>
            <a:lin ang="5400000" scaled="1"/>
          </a:gradFill>
          <a:ln w="38100">
            <a:solidFill>
              <a:srgbClr val="A5E77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Профицит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(доходы больше расходов)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1" name="Rectangle 1"/>
          <p:cNvSpPr>
            <a:spLocks noChangeArrowheads="1"/>
          </p:cNvSpPr>
          <p:nvPr/>
        </p:nvSpPr>
        <p:spPr bwMode="auto">
          <a:xfrm>
            <a:off x="157163" y="5583238"/>
            <a:ext cx="4297362" cy="1092200"/>
          </a:xfrm>
          <a:prstGeom prst="rect">
            <a:avLst/>
          </a:prstGeom>
          <a:gradFill rotWithShape="1">
            <a:gsLst>
              <a:gs pos="0">
                <a:srgbClr val="BDED98"/>
              </a:gs>
              <a:gs pos="100000">
                <a:srgbClr val="A5E773"/>
              </a:gs>
            </a:gsLst>
            <a:lin ang="5400000" scaled="1"/>
          </a:gradFill>
          <a:ln w="34925">
            <a:solidFill>
              <a:srgbClr val="FFFF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превышении расходов над доходами принимается решение об источниках покрытия дефицита (например, использовать имеющиеся накопления, остатки)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2" name="Rectangle 2"/>
          <p:cNvSpPr>
            <a:spLocks noChangeArrowheads="1"/>
          </p:cNvSpPr>
          <p:nvPr/>
        </p:nvSpPr>
        <p:spPr bwMode="auto">
          <a:xfrm>
            <a:off x="4868863" y="5627688"/>
            <a:ext cx="4011612" cy="1092200"/>
          </a:xfrm>
          <a:prstGeom prst="rect">
            <a:avLst/>
          </a:prstGeom>
          <a:gradFill rotWithShape="1">
            <a:gsLst>
              <a:gs pos="0">
                <a:srgbClr val="CCFFCC"/>
              </a:gs>
              <a:gs pos="100000">
                <a:srgbClr val="EEFFEE"/>
              </a:gs>
            </a:gsLst>
            <a:lin ang="5400000" scaled="1"/>
          </a:gradFill>
          <a:ln w="38100">
            <a:solidFill>
              <a:srgbClr val="A5E773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 превышении доходов над расходами принимается решение, как их использовать (например, накапливать резервы, остатки)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1273" name="Рисунок 13" descr="3e27f1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3070225"/>
            <a:ext cx="1417637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4" name="Рисунок 14" descr="vozvr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3325" y="3021013"/>
            <a:ext cx="2163763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5" name="Picture 7" descr="vozvr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1538" y="3021013"/>
            <a:ext cx="2193925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6" name="Picture 6" descr="3e27f1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96150" y="3233738"/>
            <a:ext cx="1417638" cy="1189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7" name="AutoShape 4"/>
          <p:cNvSpPr>
            <a:spLocks noChangeArrowheads="1"/>
          </p:cNvSpPr>
          <p:nvPr/>
        </p:nvSpPr>
        <p:spPr bwMode="auto">
          <a:xfrm>
            <a:off x="65088" y="4519613"/>
            <a:ext cx="4816475" cy="927100"/>
          </a:xfrm>
          <a:prstGeom prst="pentagon">
            <a:avLst/>
          </a:prstGeom>
          <a:gradFill rotWithShape="1">
            <a:gsLst>
              <a:gs pos="0">
                <a:srgbClr val="A5E773"/>
              </a:gs>
              <a:gs pos="100000">
                <a:srgbClr val="E1F7D0"/>
              </a:gs>
            </a:gsLst>
            <a:lin ang="5400000" scaled="1"/>
          </a:gradFill>
          <a:ln w="50800">
            <a:solidFill>
              <a:srgbClr val="FFFFCC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Дефицит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(расходы больше доходов)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78" name="Rectangle 13"/>
          <p:cNvSpPr>
            <a:spLocks noChangeArrowheads="1"/>
          </p:cNvSpPr>
          <p:nvPr/>
        </p:nvSpPr>
        <p:spPr bwMode="auto">
          <a:xfrm>
            <a:off x="620713" y="50847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11279" name="Rectangle 17"/>
          <p:cNvSpPr>
            <a:spLocks noChangeArrowheads="1"/>
          </p:cNvSpPr>
          <p:nvPr/>
        </p:nvSpPr>
        <p:spPr bwMode="auto">
          <a:xfrm>
            <a:off x="773113" y="529431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800">
                <a:latin typeface="Arial" pitchFamily="34" charset="0"/>
              </a:rPr>
              <a:t/>
            </a:r>
            <a:br>
              <a:rPr lang="ru-RU" altLang="ru-RU" sz="800">
                <a:latin typeface="Arial" pitchFamily="34" charset="0"/>
              </a:rPr>
            </a:br>
            <a:endParaRPr lang="ru-RU" altLang="ru-RU">
              <a:latin typeface="Arial" pitchFamily="34" charset="0"/>
            </a:endParaRPr>
          </a:p>
          <a:p>
            <a:pPr eaLnBrk="0" hangingPunct="0"/>
            <a:endParaRPr lang="ru-RU" altLang="ru-RU">
              <a:latin typeface="Arial" pitchFamily="34" charset="0"/>
            </a:endParaRPr>
          </a:p>
        </p:txBody>
      </p:sp>
      <p:sp>
        <p:nvSpPr>
          <p:cNvPr id="11280" name="Rectangle 19"/>
          <p:cNvSpPr>
            <a:spLocks noChangeArrowheads="1"/>
          </p:cNvSpPr>
          <p:nvPr/>
        </p:nvSpPr>
        <p:spPr bwMode="auto">
          <a:xfrm>
            <a:off x="1143000" y="26130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81" name="Rectangle 20"/>
          <p:cNvSpPr>
            <a:spLocks noChangeArrowheads="1"/>
          </p:cNvSpPr>
          <p:nvPr/>
        </p:nvSpPr>
        <p:spPr bwMode="auto">
          <a:xfrm>
            <a:off x="-900113" y="1235075"/>
            <a:ext cx="9144001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1282" name="Rectangle 23"/>
          <p:cNvSpPr>
            <a:spLocks noChangeArrowheads="1"/>
          </p:cNvSpPr>
          <p:nvPr/>
        </p:nvSpPr>
        <p:spPr bwMode="auto">
          <a:xfrm>
            <a:off x="1143000" y="307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83" name="Rectangle 26"/>
          <p:cNvSpPr>
            <a:spLocks noChangeArrowheads="1"/>
          </p:cNvSpPr>
          <p:nvPr/>
        </p:nvSpPr>
        <p:spPr bwMode="auto">
          <a:xfrm>
            <a:off x="1143000" y="307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	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84" name="Прямоугольник 16"/>
          <p:cNvSpPr>
            <a:spLocks noChangeArrowheads="1"/>
          </p:cNvSpPr>
          <p:nvPr/>
        </p:nvSpPr>
        <p:spPr bwMode="auto">
          <a:xfrm>
            <a:off x="698500" y="4365625"/>
            <a:ext cx="81407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400" b="1" i="1"/>
              <a:t> </a:t>
            </a:r>
            <a:r>
              <a:rPr lang="ru-RU" sz="1400" b="1"/>
              <a:t>Доходы                                   Расходы                                 Доходы                Расходы</a:t>
            </a:r>
            <a:endParaRPr lang="ru-RU" sz="1400"/>
          </a:p>
        </p:txBody>
      </p:sp>
      <p:sp>
        <p:nvSpPr>
          <p:cNvPr id="21" name="Номер слайда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620689"/>
            <a:ext cx="7175351" cy="1512168"/>
          </a:xfrm>
        </p:spPr>
        <p:txBody>
          <a:bodyPr/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характеристики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бюджета муниципального образования Паустовское Вязниковского района</a:t>
            </a:r>
            <a:endParaRPr lang="ru-RU" sz="2000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xmlns="" id="{89EE3E35-5858-457C-9CE7-F1C6326C73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975106"/>
              </p:ext>
            </p:extLst>
          </p:nvPr>
        </p:nvGraphicFramePr>
        <p:xfrm>
          <a:off x="323527" y="1772816"/>
          <a:ext cx="8496946" cy="3672407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976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4422">
                  <a:extLst>
                    <a:ext uri="{9D8B030D-6E8A-4147-A177-3AD203B41FA5}">
                      <a16:colId xmlns:a16="http://schemas.microsoft.com/office/drawing/2014/main" xmlns="" val="806665310"/>
                    </a:ext>
                  </a:extLst>
                </a:gridCol>
                <a:gridCol w="1383224">
                  <a:extLst>
                    <a:ext uri="{9D8B030D-6E8A-4147-A177-3AD203B41FA5}">
                      <a16:colId xmlns:a16="http://schemas.microsoft.com/office/drawing/2014/main" xmlns="" val="1289549401"/>
                    </a:ext>
                  </a:extLst>
                </a:gridCol>
                <a:gridCol w="128442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2844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844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1023592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Наименование показателей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Факт за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2019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год</a:t>
                      </a:r>
                    </a:p>
                  </a:txBody>
                  <a:tcPr marL="8830" marR="8830" marT="883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Бюджет на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2020 год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бюджет на 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2021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год и на плановый период 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2022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и 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2023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годов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327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2021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2022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2023 </a:t>
                      </a:r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год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267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ДОХОДЫ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31582,8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35627,5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21999,1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22090,4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  <a:p>
                      <a:pPr algn="ctr" fontAlgn="ctr"/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144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22158,4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26781"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РАСХОДЫ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31485,9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35627,5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21999,1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22090,4</a:t>
                      </a:r>
                      <a:endParaRPr lang="ru-RU" sz="1600" b="0" i="0" u="none" strike="noStrike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1440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22158,4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51981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Дефицит (-) / </a:t>
                      </a:r>
                      <a:r>
                        <a:rPr lang="ru-RU" sz="1600" u="none" strike="noStrike" dirty="0" err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профицит</a:t>
                      </a:r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 (+)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96,8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Bookman Old Style" panose="02050604050505020204" pitchFamily="18" charset="0"/>
                          <a:cs typeface="Arial" panose="020B0604020202020204" pitchFamily="34" charset="0"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Bookman Old Style" panose="02050604050505020204" pitchFamily="18" charset="0"/>
                        <a:cs typeface="Arial" panose="020B0604020202020204" pitchFamily="34" charset="0"/>
                      </a:endParaRPr>
                    </a:p>
                  </a:txBody>
                  <a:tcPr marL="8830" marR="8830" marT="883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164288" y="134076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Тыс. рублей</a:t>
            </a:r>
            <a:endParaRPr lang="ru-RU" dirty="0">
              <a:latin typeface="Bookman Old Style" panose="020506040505050202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D9C8A-DE2F-40AE-BCE2-E3C8029DE195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/>
          <p:cNvSpPr>
            <a:spLocks noChangeArrowheads="1"/>
          </p:cNvSpPr>
          <p:nvPr/>
        </p:nvSpPr>
        <p:spPr bwMode="auto">
          <a:xfrm>
            <a:off x="5284788" y="1779588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2291" name="AutoShape 2"/>
          <p:cNvSpPr>
            <a:spLocks noChangeArrowheads="1"/>
          </p:cNvSpPr>
          <p:nvPr/>
        </p:nvSpPr>
        <p:spPr bwMode="auto">
          <a:xfrm>
            <a:off x="2084388" y="1779588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1143000" y="128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293" name="Rectangle 5"/>
          <p:cNvSpPr>
            <a:spLocks noChangeArrowheads="1"/>
          </p:cNvSpPr>
          <p:nvPr/>
        </p:nvSpPr>
        <p:spPr bwMode="auto">
          <a:xfrm>
            <a:off x="1143000" y="1743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127125" y="1084263"/>
          <a:ext cx="7318375" cy="1517650"/>
        </p:xfrm>
        <a:graphic>
          <a:graphicData uri="http://schemas.openxmlformats.org/drawingml/2006/table">
            <a:tbl>
              <a:tblPr/>
              <a:tblGrid>
                <a:gridCol w="7318375"/>
              </a:tblGrid>
              <a:tr h="151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4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Доходы бюджета</a:t>
                      </a:r>
                      <a:endParaRPr kumimoji="0" lang="ru-RU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9D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46175" y="3213100"/>
          <a:ext cx="7170738" cy="2798763"/>
        </p:xfrm>
        <a:graphic>
          <a:graphicData uri="http://schemas.openxmlformats.org/drawingml/2006/table">
            <a:tbl>
              <a:tblPr/>
              <a:tblGrid>
                <a:gridCol w="2046288"/>
                <a:gridCol w="315912"/>
                <a:gridCol w="2227263"/>
                <a:gridCol w="342900"/>
                <a:gridCol w="2238375"/>
              </a:tblGrid>
              <a:tr h="6223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налоговые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497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неналоговые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184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безвозмездные поступления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</a:tr>
              <a:tr h="2176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Поступления от уплаты налогов, установленные налоговым кодексом Российской Федерации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Поступления от уплаты других пошлин и сборов, установленных законодательством Российской Федерации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6DD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 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Поступления от других бюджетов (межбюджетные трансферты)</a:t>
                      </a:r>
                      <a:endParaRPr kumimoji="0" lang="ru-RU" sz="1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46753" marR="46753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8CCE4"/>
                    </a:solidFill>
                  </a:tcPr>
                </a:tc>
              </a:tr>
            </a:tbl>
          </a:graphicData>
        </a:graphic>
      </p:graphicFrame>
      <p:sp>
        <p:nvSpPr>
          <p:cNvPr id="12311" name="AutoShape 6"/>
          <p:cNvSpPr>
            <a:spLocks noChangeArrowheads="1"/>
          </p:cNvSpPr>
          <p:nvPr/>
        </p:nvSpPr>
        <p:spPr bwMode="auto">
          <a:xfrm>
            <a:off x="4356100" y="2524125"/>
            <a:ext cx="593725" cy="715963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2312" name="AutoShape 8"/>
          <p:cNvSpPr>
            <a:spLocks noChangeArrowheads="1"/>
          </p:cNvSpPr>
          <p:nvPr/>
        </p:nvSpPr>
        <p:spPr bwMode="auto">
          <a:xfrm>
            <a:off x="7019925" y="2582863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2313" name="AutoShape 7"/>
          <p:cNvSpPr>
            <a:spLocks noChangeArrowheads="1"/>
          </p:cNvSpPr>
          <p:nvPr/>
        </p:nvSpPr>
        <p:spPr bwMode="auto">
          <a:xfrm>
            <a:off x="1790700" y="2538413"/>
            <a:ext cx="593725" cy="715962"/>
          </a:xfrm>
          <a:prstGeom prst="downArrow">
            <a:avLst>
              <a:gd name="adj1" fmla="val 50000"/>
              <a:gd name="adj2" fmla="val 30147"/>
            </a:avLst>
          </a:prstGeom>
          <a:gradFill rotWithShape="1">
            <a:gsLst>
              <a:gs pos="0">
                <a:srgbClr val="FDE9D9"/>
              </a:gs>
              <a:gs pos="100000">
                <a:srgbClr val="B6DDE8"/>
              </a:gs>
            </a:gsLst>
            <a:lin ang="5400000" scaled="1"/>
          </a:gradFill>
          <a:ln w="9525">
            <a:solidFill>
              <a:srgbClr val="F2F2F2"/>
            </a:solidFill>
            <a:miter lim="800000"/>
            <a:headEnd/>
            <a:tailEnd/>
          </a:ln>
        </p:spPr>
        <p:txBody>
          <a:bodyPr vert="eaVert"/>
          <a:lstStyle/>
          <a:p>
            <a:endParaRPr lang="ru-RU"/>
          </a:p>
        </p:txBody>
      </p:sp>
      <p:sp>
        <p:nvSpPr>
          <p:cNvPr id="12314" name="Rectangle 9"/>
          <p:cNvSpPr>
            <a:spLocks noChangeArrowheads="1"/>
          </p:cNvSpPr>
          <p:nvPr/>
        </p:nvSpPr>
        <p:spPr bwMode="auto">
          <a:xfrm>
            <a:off x="1143000" y="1285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315" name="Rectangle 10"/>
          <p:cNvSpPr>
            <a:spLocks noChangeArrowheads="1"/>
          </p:cNvSpPr>
          <p:nvPr/>
        </p:nvSpPr>
        <p:spPr bwMode="auto">
          <a:xfrm>
            <a:off x="1143000" y="17430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		</a:t>
            </a:r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82" name="Group 26"/>
          <p:cNvGraphicFramePr>
            <a:graphicFrameLocks noGrp="1"/>
          </p:cNvGraphicFramePr>
          <p:nvPr/>
        </p:nvGraphicFramePr>
        <p:xfrm>
          <a:off x="0" y="0"/>
          <a:ext cx="9144000" cy="7100889"/>
        </p:xfrm>
        <a:graphic>
          <a:graphicData uri="http://schemas.openxmlformats.org/drawingml/2006/table">
            <a:tbl>
              <a:tblPr/>
              <a:tblGrid>
                <a:gridCol w="3687763"/>
                <a:gridCol w="5456237"/>
              </a:tblGrid>
              <a:tr h="10747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 – 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4406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ОСНОВНОЙ ВИД БЕЗВОЗМЕЗДНЫХ ПЕРЕЧИСЛЕНИЙ</a:t>
                      </a: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1441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трансферты – денежные средства, перечисляемые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43634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из одного бюджета бюджетной системы Российской Федерации другому.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6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DAEEF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Виды бюджетных трансфертов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sng" strike="noStrike" cap="none" normalizeH="0" baseline="0" smtClean="0">
                          <a:ln>
                            <a:noFill/>
                          </a:ln>
                          <a:solidFill>
                            <a:srgbClr val="DAEEF3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Определение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65F91"/>
                    </a:solidFill>
                  </a:tcPr>
                </a:tc>
              </a:tr>
              <a:tr h="812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Дотация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Предоставляются без определения конкретной цели их использования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5DFEC"/>
                    </a:solidFill>
                  </a:tcPr>
                </a:tc>
              </a:tr>
              <a:tr h="10572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Субвенции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Предоставляются на финансирование «переданных» другим публично-правовым образованиям полномочий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0D9"/>
                    </a:solidFill>
                  </a:tcPr>
                </a:tc>
              </a:tr>
              <a:tr h="1273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Субсидии 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84806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Предоставляются на условиях долевого софинансирования расходов других бюджетов</a:t>
                      </a:r>
                      <a:endParaRPr kumimoji="0" lang="ru-RU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A1C7"/>
                    </a:solidFill>
                  </a:tcPr>
                </a:tc>
              </a:tr>
              <a:tr h="12715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Межбюджетные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трансферты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 </a:t>
                      </a:r>
                    </a:p>
                  </a:txBody>
                  <a:tcPr marL="38191" marR="38191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A1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993300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Предоставляются  на осуществление части полномочий по решению вопросов местного значения в соответствии с заключенными соглашениями</a:t>
                      </a:r>
                    </a:p>
                  </a:txBody>
                  <a:tcPr marL="38191" marR="38191" marT="0" marB="0" anchor="ctr" horzOverflow="overflow">
                    <a:lnL w="12700" cap="flat" cmpd="sng" algn="ctr">
                      <a:solidFill>
                        <a:srgbClr val="F2F2F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A1C7"/>
                    </a:solidFill>
                  </a:tcPr>
                </a:tc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3" descr="Уголки"/>
          <p:cNvSpPr>
            <a:spLocks noChangeArrowheads="1"/>
          </p:cNvSpPr>
          <p:nvPr/>
        </p:nvSpPr>
        <p:spPr bwMode="auto">
          <a:xfrm>
            <a:off x="323850" y="476250"/>
            <a:ext cx="8640763" cy="2016125"/>
          </a:xfrm>
          <a:prstGeom prst="cube">
            <a:avLst>
              <a:gd name="adj" fmla="val 31000"/>
            </a:avLst>
          </a:prstGeom>
          <a:pattFill prst="divot">
            <a:fgClr>
              <a:srgbClr val="243F60"/>
            </a:fgClr>
            <a:bgClr>
              <a:srgbClr val="DBE5F1"/>
            </a:bgClr>
          </a:pattFill>
          <a:ln w="12700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>
              <a:defRPr/>
            </a:pP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dirty="0" smtClean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Паустовское</a:t>
            </a:r>
            <a:endParaRPr lang="ru-RU" altLang="ru-RU" sz="2800" dirty="0">
              <a:latin typeface="Times New Roman" pitchFamily="18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dirty="0" smtClean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2021 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год 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составляет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ru-RU" altLang="ru-RU" sz="2800" b="1" dirty="0" smtClean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21999,1</a:t>
            </a:r>
            <a:r>
              <a:rPr lang="ru-RU" altLang="ru-RU" sz="2800" b="1" dirty="0" smtClean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altLang="ru-RU" sz="2800" b="1" dirty="0" smtClean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.</a:t>
            </a:r>
            <a:r>
              <a:rPr lang="ru-RU" altLang="ru-RU" sz="2800" b="1" dirty="0" smtClean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руб</a:t>
            </a:r>
            <a:r>
              <a:rPr lang="ru-RU" altLang="ru-RU" sz="2800" b="1" dirty="0">
                <a:solidFill>
                  <a:srgbClr val="943634"/>
                </a:solidFill>
                <a:latin typeface="Times New Roman" pitchFamily="18" charset="0"/>
                <a:cs typeface="Arial" charset="0"/>
              </a:rPr>
              <a:t>.</a:t>
            </a:r>
            <a:endParaRPr lang="ru-RU" altLang="ru-RU" sz="2800" b="1" dirty="0">
              <a:solidFill>
                <a:srgbClr val="943634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>
              <a:defRPr/>
            </a:pPr>
            <a:endParaRPr lang="ru-RU" altLang="ru-RU" sz="2800" dirty="0">
              <a:latin typeface="Arial" charset="0"/>
              <a:cs typeface="Arial" charset="0"/>
            </a:endParaRPr>
          </a:p>
        </p:txBody>
      </p:sp>
      <p:pic>
        <p:nvPicPr>
          <p:cNvPr id="14339" name="Рисунок 1" descr="depositphotos_8415929-Gold-coins-money-dropping-in-open-purs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51500" y="3644900"/>
            <a:ext cx="295275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7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152400" y="860425"/>
            <a:ext cx="914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                                        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2" name="Rectangle 10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4343" name="Rectangle 11"/>
          <p:cNvSpPr>
            <a:spLocks noChangeArrowheads="1"/>
          </p:cNvSpPr>
          <p:nvPr/>
        </p:nvSpPr>
        <p:spPr bwMode="auto">
          <a:xfrm>
            <a:off x="152400" y="609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9" name="Диаграмма 8"/>
          <p:cNvGraphicFramePr/>
          <p:nvPr/>
        </p:nvGraphicFramePr>
        <p:xfrm>
          <a:off x="323528" y="2636912"/>
          <a:ext cx="58326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024376946"/>
              </p:ext>
            </p:extLst>
          </p:nvPr>
        </p:nvGraphicFramePr>
        <p:xfrm>
          <a:off x="323528" y="2564904"/>
          <a:ext cx="6048672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043608" y="332657"/>
            <a:ext cx="7175351" cy="1584176"/>
          </a:xfrm>
        </p:spPr>
        <p:txBody>
          <a:bodyPr/>
          <a:lstStyle/>
          <a:p>
            <a:r>
              <a:rPr lang="ru-RU" sz="2800" i="1" dirty="0" smtClean="0">
                <a:solidFill>
                  <a:srgbClr val="800000"/>
                </a:solidFill>
                <a:latin typeface="Corbel" pitchFamily="34" charset="0"/>
              </a:rPr>
              <a:t>Динамика доходов бюджета</a:t>
            </a:r>
            <a:r>
              <a:rPr lang="ru-RU" sz="2800" dirty="0" smtClean="0">
                <a:solidFill>
                  <a:srgbClr val="800000"/>
                </a:solidFill>
                <a:latin typeface="Corbel" pitchFamily="34" charset="0"/>
              </a:rPr>
              <a:t/>
            </a:r>
            <a:br>
              <a:rPr lang="ru-RU" sz="2800" dirty="0" smtClean="0">
                <a:solidFill>
                  <a:srgbClr val="800000"/>
                </a:solidFill>
                <a:latin typeface="Corbel" pitchFamily="34" charset="0"/>
              </a:rPr>
            </a:br>
            <a:r>
              <a:rPr lang="ru-RU" sz="2800" dirty="0" smtClean="0">
                <a:solidFill>
                  <a:srgbClr val="800000"/>
                </a:solidFill>
                <a:latin typeface="Corbel" pitchFamily="34" charset="0"/>
              </a:rPr>
              <a:t>муниципального образования Паустовское</a:t>
            </a:r>
            <a:br>
              <a:rPr lang="ru-RU" sz="2800" dirty="0" smtClean="0">
                <a:solidFill>
                  <a:srgbClr val="800000"/>
                </a:solidFill>
                <a:latin typeface="Corbel" pitchFamily="34" charset="0"/>
              </a:rPr>
            </a:br>
            <a:endParaRPr lang="ru-RU" sz="2800" dirty="0"/>
          </a:p>
        </p:txBody>
      </p:sp>
      <p:pic>
        <p:nvPicPr>
          <p:cNvPr id="5" name="Picture 2" descr="Картинки по запросу человечек и компьютер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/>
          </a:blip>
          <a:srcRect/>
          <a:stretch>
            <a:fillRect/>
          </a:stretch>
        </p:blipFill>
        <p:spPr bwMode="auto">
          <a:xfrm>
            <a:off x="6084168" y="4725144"/>
            <a:ext cx="2825971" cy="1927780"/>
          </a:xfrm>
          <a:prstGeom prst="rect">
            <a:avLst/>
          </a:prstGeom>
          <a:noFill/>
          <a:effectLst>
            <a:glow rad="508000">
              <a:schemeClr val="accent5">
                <a:satMod val="175000"/>
                <a:alpha val="19000"/>
              </a:schemeClr>
            </a:glow>
            <a:softEdge rad="228600"/>
          </a:effectLst>
          <a:extLst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D9C8A-DE2F-40AE-BCE2-E3C8029DE195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971600" y="1484784"/>
          <a:ext cx="5886400" cy="40324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3207971057"/>
              </p:ext>
            </p:extLst>
          </p:nvPr>
        </p:nvGraphicFramePr>
        <p:xfrm>
          <a:off x="539552" y="332657"/>
          <a:ext cx="8159948" cy="6499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4" descr="Штриховой вертикальный"/>
          <p:cNvSpPr>
            <a:spLocks noChangeArrowheads="1"/>
          </p:cNvSpPr>
          <p:nvPr/>
        </p:nvSpPr>
        <p:spPr bwMode="auto">
          <a:xfrm>
            <a:off x="363538" y="1628775"/>
            <a:ext cx="4038600" cy="1744663"/>
          </a:xfrm>
          <a:prstGeom prst="cube">
            <a:avLst>
              <a:gd name="adj" fmla="val 25000"/>
            </a:avLst>
          </a:prstGeom>
          <a:pattFill prst="dashVert">
            <a:fgClr>
              <a:srgbClr val="76923C"/>
            </a:fgClr>
            <a:bgClr>
              <a:srgbClr val="EAF1DD"/>
            </a:bgClr>
          </a:patt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altLang="ru-RU" sz="8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</a:rPr>
              <a:t>2022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составляет</a:t>
            </a:r>
            <a:endParaRPr lang="ru-RU" altLang="ru-RU" sz="800" dirty="0">
              <a:latin typeface="Times New Roman" pitchFamily="18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</a:rPr>
              <a:t>22090,4 </a:t>
            </a:r>
            <a:r>
              <a:rPr lang="ru-RU" altLang="ru-RU" sz="2000" b="1" dirty="0">
                <a:latin typeface="Times New Roman" pitchFamily="18" charset="0"/>
              </a:rPr>
              <a:t>тыс.руб.</a:t>
            </a:r>
            <a:endParaRPr lang="ru-RU" altLang="ru-RU" dirty="0">
              <a:latin typeface="Times New Roman" pitchFamily="18" charset="0"/>
            </a:endParaRPr>
          </a:p>
        </p:txBody>
      </p:sp>
      <p:sp>
        <p:nvSpPr>
          <p:cNvPr id="15363" name="AutoShape 3" descr="Штриховой вертикальный"/>
          <p:cNvSpPr>
            <a:spLocks noChangeArrowheads="1"/>
          </p:cNvSpPr>
          <p:nvPr/>
        </p:nvSpPr>
        <p:spPr bwMode="auto">
          <a:xfrm>
            <a:off x="4572000" y="1628775"/>
            <a:ext cx="4237038" cy="1655763"/>
          </a:xfrm>
          <a:prstGeom prst="cube">
            <a:avLst>
              <a:gd name="adj" fmla="val 25000"/>
            </a:avLst>
          </a:prstGeom>
          <a:pattFill prst="dashVert">
            <a:fgClr>
              <a:srgbClr val="76923C"/>
            </a:fgClr>
            <a:bgClr>
              <a:srgbClr val="EAF1DD"/>
            </a:bgClr>
          </a:patt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Общая</a:t>
            </a:r>
            <a:r>
              <a:rPr lang="ru-RU" altLang="ru-RU" sz="20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сумма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поселения</a:t>
            </a:r>
            <a:endParaRPr lang="ru-RU" altLang="ru-RU" sz="800" dirty="0">
              <a:latin typeface="Aria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 smtClean="0">
                <a:latin typeface="Times New Roman" pitchFamily="18" charset="0"/>
              </a:rPr>
              <a:t>2023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составляет</a:t>
            </a:r>
            <a:endParaRPr lang="ru-RU" altLang="ru-RU" sz="800" dirty="0">
              <a:latin typeface="Arial" pitchFamily="34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</a:rPr>
              <a:t>22158,4 </a:t>
            </a:r>
            <a:r>
              <a:rPr lang="ru-RU" altLang="ru-RU" sz="2000" b="1" dirty="0">
                <a:latin typeface="Times New Roman" pitchFamily="18" charset="0"/>
              </a:rPr>
              <a:t>тыс.руб.</a:t>
            </a:r>
            <a:endParaRPr lang="ru-RU" altLang="ru-RU" dirty="0">
              <a:latin typeface="Arial" pitchFamily="34" charset="0"/>
            </a:endParaRPr>
          </a:p>
        </p:txBody>
      </p:sp>
      <p:sp>
        <p:nvSpPr>
          <p:cNvPr id="15364" name="AutoShape 5"/>
          <p:cNvSpPr>
            <a:spLocks noChangeArrowheads="1"/>
          </p:cNvSpPr>
          <p:nvPr/>
        </p:nvSpPr>
        <p:spPr bwMode="auto">
          <a:xfrm>
            <a:off x="193675" y="333375"/>
            <a:ext cx="8764588" cy="1223963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C2D69B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Паустовское на</a:t>
            </a:r>
            <a:r>
              <a:rPr lang="ru-RU" altLang="ru-RU" sz="2400" b="1" dirty="0" smtClean="0">
                <a:solidFill>
                  <a:srgbClr val="943634"/>
                </a:solidFill>
                <a:latin typeface="Times New Roman" pitchFamily="18" charset="0"/>
              </a:rPr>
              <a:t> 2022 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</a:rPr>
              <a:t> </a:t>
            </a:r>
            <a:r>
              <a:rPr lang="ru-RU" altLang="ru-RU" sz="2400" b="1" dirty="0" smtClean="0">
                <a:solidFill>
                  <a:srgbClr val="943634"/>
                </a:solidFill>
                <a:latin typeface="Times New Roman" pitchFamily="18" charset="0"/>
              </a:rPr>
              <a:t>2023 </a:t>
            </a:r>
            <a:r>
              <a:rPr lang="ru-RU" altLang="ru-RU" sz="2400" b="1" dirty="0">
                <a:solidFill>
                  <a:srgbClr val="943634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altLang="ru-RU" sz="2400" dirty="0">
              <a:latin typeface="Arial" pitchFamily="34" charset="0"/>
            </a:endParaRPr>
          </a:p>
          <a:p>
            <a:pPr eaLnBrk="0" hangingPunct="0"/>
            <a:endParaRPr lang="ru-RU" altLang="ru-RU" dirty="0">
              <a:latin typeface="Arial" pitchFamily="34" charset="0"/>
            </a:endParaRPr>
          </a:p>
        </p:txBody>
      </p:sp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5367" name="Rectangle 11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 sz="1400" b="1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17265855"/>
              </p:ext>
            </p:extLst>
          </p:nvPr>
        </p:nvGraphicFramePr>
        <p:xfrm>
          <a:off x="4572000" y="3573016"/>
          <a:ext cx="470535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904958550"/>
              </p:ext>
            </p:extLst>
          </p:nvPr>
        </p:nvGraphicFramePr>
        <p:xfrm>
          <a:off x="323528" y="3573016"/>
          <a:ext cx="417646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ozhidaetsya-inflyatsiya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30341" y="890816"/>
            <a:ext cx="6913659" cy="5967184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387" name="Oval 1"/>
          <p:cNvSpPr>
            <a:spLocks noChangeArrowheads="1"/>
          </p:cNvSpPr>
          <p:nvPr/>
        </p:nvSpPr>
        <p:spPr bwMode="auto">
          <a:xfrm>
            <a:off x="395288" y="2636838"/>
            <a:ext cx="5283200" cy="3744912"/>
          </a:xfrm>
          <a:prstGeom prst="ellipse">
            <a:avLst/>
          </a:prstGeom>
          <a:gradFill rotWithShape="1">
            <a:gsLst>
              <a:gs pos="0">
                <a:srgbClr val="FFFFFF">
                  <a:alpha val="75998"/>
                </a:srgbClr>
              </a:gs>
              <a:gs pos="100000">
                <a:srgbClr val="FDE9D9"/>
              </a:gs>
            </a:gsLst>
            <a:path path="shape">
              <a:fillToRect l="50000" t="50000" r="50000" b="50000"/>
            </a:path>
          </a:gradFill>
          <a:ln w="101600" cap="rnd">
            <a:solidFill>
              <a:srgbClr val="943634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endParaRPr lang="ru-RU" alt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Наибольший 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удельный 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доходной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базе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бюджета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числа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налоговых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занимает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налог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altLang="ru-RU" sz="2000" b="1" dirty="0">
                <a:latin typeface="Times New Roman" pitchFamily="18" charset="0"/>
              </a:rPr>
              <a:t> </a:t>
            </a:r>
            <a:r>
              <a:rPr lang="ru-RU" altLang="ru-RU" sz="2000" b="1" dirty="0">
                <a:latin typeface="Times New Roman" pitchFamily="18" charset="0"/>
                <a:cs typeface="Times New Roman" pitchFamily="18" charset="0"/>
              </a:rPr>
              <a:t>имущество</a:t>
            </a:r>
            <a:endParaRPr lang="ru-RU" altLang="ru-RU" sz="800" dirty="0">
              <a:latin typeface="Aria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sz="2000" b="1" dirty="0" smtClean="0">
                <a:latin typeface="Times New Roman" pitchFamily="18" charset="0"/>
              </a:rPr>
              <a:t>  73,1% </a:t>
            </a:r>
            <a:r>
              <a:rPr lang="ru-RU" altLang="ru-RU" sz="2000" b="1" dirty="0">
                <a:latin typeface="Times New Roman" pitchFamily="18" charset="0"/>
              </a:rPr>
              <a:t>в </a:t>
            </a:r>
            <a:r>
              <a:rPr lang="ru-RU" altLang="ru-RU" sz="2000" b="1" dirty="0" smtClean="0">
                <a:latin typeface="Times New Roman" pitchFamily="18" charset="0"/>
              </a:rPr>
              <a:t>2021 году.</a:t>
            </a:r>
            <a:r>
              <a:rPr lang="ru-RU" alt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8" name="Oval 2"/>
          <p:cNvSpPr>
            <a:spLocks noChangeArrowheads="1"/>
          </p:cNvSpPr>
          <p:nvPr/>
        </p:nvSpPr>
        <p:spPr bwMode="auto">
          <a:xfrm>
            <a:off x="0" y="260350"/>
            <a:ext cx="6961188" cy="2720975"/>
          </a:xfrm>
          <a:prstGeom prst="ellipse">
            <a:avLst/>
          </a:prstGeom>
          <a:gradFill rotWithShape="1">
            <a:gsLst>
              <a:gs pos="0">
                <a:srgbClr val="FFFFFF">
                  <a:alpha val="75000"/>
                </a:srgbClr>
              </a:gs>
              <a:gs pos="100000">
                <a:srgbClr val="FDE9D9"/>
              </a:gs>
            </a:gsLst>
            <a:path path="shape">
              <a:fillToRect l="50000" t="50000" r="50000" b="50000"/>
            </a:path>
          </a:gradFill>
          <a:ln w="101600" cap="rnd">
            <a:solidFill>
              <a:srgbClr val="943634"/>
            </a:solidFill>
            <a:prstDash val="sysDot"/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качества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уровня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жизни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населения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напрямую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зависят поступления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доходов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2000" b="1">
                <a:latin typeface="Times New Roman" pitchFamily="18" charset="0"/>
              </a:rPr>
              <a:t>,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так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как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основными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налогоплательщиками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местный 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являются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организации находящиеся на территории поселения и наши</a:t>
            </a:r>
            <a:r>
              <a:rPr lang="ru-RU" altLang="ru-RU" sz="2000" b="1">
                <a:latin typeface="Times New Roman" pitchFamily="18" charset="0"/>
              </a:rPr>
              <a:t> </a:t>
            </a:r>
            <a:r>
              <a:rPr lang="ru-RU" altLang="ru-RU" sz="2000" b="1">
                <a:latin typeface="Times New Roman" pitchFamily="18" charset="0"/>
                <a:cs typeface="Times New Roman" pitchFamily="18" charset="0"/>
              </a:rPr>
              <a:t>жители</a:t>
            </a:r>
            <a:r>
              <a:rPr lang="ru-RU" altLang="ru-RU" sz="2000" b="1">
                <a:latin typeface="Times New Roman" pitchFamily="18" charset="0"/>
              </a:rPr>
              <a:t>.</a:t>
            </a:r>
            <a:endParaRPr lang="ru-RU" altLang="ru-RU" sz="800">
              <a:latin typeface="Times New Roman" pitchFamily="18" charset="0"/>
            </a:endParaRPr>
          </a:p>
          <a:p>
            <a:pPr eaLnBrk="0" hangingPunct="0"/>
            <a:endParaRPr lang="ru-RU" altLang="ru-RU">
              <a:latin typeface="Times New Roman" pitchFamily="18" charset="0"/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	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ru-RU" altLang="ru-RU" sz="14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6391" name="Rectangle 8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7" y="260648"/>
            <a:ext cx="9324989" cy="461665"/>
          </a:xfrm>
          <a:prstGeom prst="rect">
            <a:avLst/>
          </a:prstGeom>
          <a:solidFill>
            <a:schemeClr val="lt1">
              <a:alpha val="63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2400" b="1" dirty="0">
                <a:ln w="50800"/>
                <a:solidFill>
                  <a:srgbClr val="0070C0"/>
                </a:solidFill>
              </a:rPr>
              <a:t>Доходы бюджета </a:t>
            </a:r>
            <a:r>
              <a:rPr lang="ru-RU" sz="2400" b="1" dirty="0" smtClean="0">
                <a:ln w="50800"/>
                <a:solidFill>
                  <a:srgbClr val="0070C0"/>
                </a:solidFill>
              </a:rPr>
              <a:t>муниципального образования Паустовское</a:t>
            </a:r>
            <a:endParaRPr lang="ru-RU" sz="2400" b="1" dirty="0">
              <a:ln w="50800"/>
              <a:solidFill>
                <a:srgbClr val="0070C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3779912" y="6492875"/>
            <a:ext cx="1828800" cy="365125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039094"/>
              </p:ext>
            </p:extLst>
          </p:nvPr>
        </p:nvGraphicFramePr>
        <p:xfrm>
          <a:off x="467545" y="1350251"/>
          <a:ext cx="8352926" cy="5142628"/>
        </p:xfrm>
        <a:graphic>
          <a:graphicData uri="http://schemas.openxmlformats.org/drawingml/2006/table">
            <a:tbl>
              <a:tblPr/>
              <a:tblGrid>
                <a:gridCol w="2835893"/>
                <a:gridCol w="921305"/>
                <a:gridCol w="917706"/>
                <a:gridCol w="921305"/>
                <a:gridCol w="917706"/>
                <a:gridCol w="921305"/>
                <a:gridCol w="917706"/>
              </a:tblGrid>
              <a:tr h="299385">
                <a:tc rowSpan="2"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082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доля в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доля в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доля в 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4782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БЮДЖЕТА - ВСЕГО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21999,1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22090,4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22158,4</a:t>
                      </a:r>
                      <a:endParaRPr lang="ru-RU" sz="1000" b="1" i="1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7033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НАЛОГОВЫЕ И НЕНАЛОГОВЫЕ ДОХОДЫ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4527,7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20,6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4611,7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4679,7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налог на доходы физических лиц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834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Единый сельскохозяйственный налог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налоги на имущество в т.ч.: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3310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3346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    налог на имущество физических лиц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695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земельный налог с организаций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1290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5,9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земельный 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налог с физических лиц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пошлина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676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285,70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295,7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от компенсации затрат бюджетов сельских поселений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76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неналоговые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17471,4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17478,7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17478,7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2083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1" i="1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безвозмездные поступления от других бюжетов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17471,4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79,4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17478,7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79,1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17478,7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78,9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дотации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10083,6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10083,6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10083,6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субсидии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821,6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821,60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821,60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субвенции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234,4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1,1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иные межбюджетные трансферты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6331,8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6331,8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28,7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6331,8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smtClean="0">
                          <a:solidFill>
                            <a:srgbClr val="000000"/>
                          </a:solidFill>
                          <a:latin typeface="Calibri"/>
                        </a:rPr>
                        <a:t>28,5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прочие безвозмездные поступления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5588"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возврат остатков субсидий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ru-RU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WordArt 4"/>
          <p:cNvSpPr>
            <a:spLocks noChangeArrowheads="1" noChangeShapeType="1" noTextEdit="1"/>
          </p:cNvSpPr>
          <p:nvPr/>
        </p:nvSpPr>
        <p:spPr bwMode="auto">
          <a:xfrm>
            <a:off x="1331913" y="2205038"/>
            <a:ext cx="590391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Параметры расходной части бюджета</a:t>
            </a:r>
          </a:p>
          <a:p>
            <a:pPr algn="ctr"/>
            <a:r>
              <a:rPr lang="ru-RU" sz="3600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тыс.руб.</a:t>
            </a:r>
          </a:p>
        </p:txBody>
      </p:sp>
      <p:sp>
        <p:nvSpPr>
          <p:cNvPr id="19459" name="AutoShape 5"/>
          <p:cNvSpPr>
            <a:spLocks noChangeArrowheads="1"/>
          </p:cNvSpPr>
          <p:nvPr/>
        </p:nvSpPr>
        <p:spPr bwMode="auto">
          <a:xfrm>
            <a:off x="250825" y="3068638"/>
            <a:ext cx="3032125" cy="2133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AEEF3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endParaRPr lang="ru-RU" altLang="ru-RU" sz="8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21999,1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</a:t>
            </a:r>
            <a:endParaRPr lang="ru-RU" altLang="ru-RU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2987675" y="3789363"/>
            <a:ext cx="3032125" cy="2133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AEEF3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-22090,4                                  </a:t>
            </a:r>
            <a:endParaRPr lang="ru-RU" altLang="ru-RU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1" name="AutoShape 2"/>
          <p:cNvSpPr>
            <a:spLocks noChangeArrowheads="1"/>
          </p:cNvSpPr>
          <p:nvPr/>
        </p:nvSpPr>
        <p:spPr bwMode="auto">
          <a:xfrm>
            <a:off x="5867400" y="4437063"/>
            <a:ext cx="3032125" cy="2133600"/>
          </a:xfrm>
          <a:prstGeom prst="cube">
            <a:avLst>
              <a:gd name="adj" fmla="val 25000"/>
            </a:avLst>
          </a:prstGeom>
          <a:gradFill rotWithShape="1">
            <a:gsLst>
              <a:gs pos="0">
                <a:srgbClr val="DAEEF3"/>
              </a:gs>
              <a:gs pos="100000">
                <a:srgbClr val="CCFFCC"/>
              </a:gs>
            </a:gsLst>
            <a:lin ang="5400000" scaled="1"/>
          </a:gradFill>
          <a:ln w="57150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sz="36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 год-21158,4</a:t>
            </a:r>
            <a:endParaRPr lang="ru-RU" altLang="ru-RU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9462" name="AutoShape 1"/>
          <p:cNvSpPr>
            <a:spLocks noChangeArrowheads="1"/>
          </p:cNvSpPr>
          <p:nvPr/>
        </p:nvSpPr>
        <p:spPr bwMode="auto">
          <a:xfrm>
            <a:off x="5292725" y="2781300"/>
            <a:ext cx="3489325" cy="808038"/>
          </a:xfrm>
          <a:prstGeom prst="foldedCorner">
            <a:avLst>
              <a:gd name="adj" fmla="val 50000"/>
            </a:avLst>
          </a:prstGeom>
          <a:gradFill rotWithShape="1">
            <a:gsLst>
              <a:gs pos="0">
                <a:srgbClr val="CCECFF"/>
              </a:gs>
              <a:gs pos="100000">
                <a:srgbClr val="D3EFFF"/>
              </a:gs>
            </a:gsLst>
            <a:lin ang="5400000" scaled="1"/>
          </a:gradFill>
          <a:ln w="9525">
            <a:solidFill>
              <a:srgbClr val="548DD4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 </a:t>
            </a: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год и на плановый период 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2022 </a:t>
            </a:r>
            <a:r>
              <a:rPr lang="ru-RU" altLang="ru-RU" sz="1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2023</a:t>
            </a:r>
            <a:r>
              <a:rPr lang="ru-RU" altLang="ru-RU" sz="1400" b="1" i="1" dirty="0" smtClean="0">
                <a:latin typeface="Times New Roman" pitchFamily="18" charset="0"/>
                <a:ea typeface="Calibri" pitchFamily="34" charset="0"/>
              </a:rPr>
              <a:t> </a:t>
            </a:r>
            <a:r>
              <a:rPr lang="ru-RU" altLang="ru-RU" sz="1400" b="1" i="1" dirty="0">
                <a:latin typeface="Times New Roman" pitchFamily="18" charset="0"/>
                <a:ea typeface="Calibri" pitchFamily="34" charset="0"/>
              </a:rPr>
              <a:t>гг. бюджет сбалансирован.</a:t>
            </a:r>
            <a:endParaRPr lang="ru-RU" altLang="ru-RU" dirty="0">
              <a:latin typeface="Arial" pitchFamily="34" charset="0"/>
              <a:ea typeface="Calibri" pitchFamily="34" charset="0"/>
            </a:endParaRP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4" name="Rectangle 10"/>
          <p:cNvSpPr>
            <a:spLocks noChangeArrowheads="1"/>
          </p:cNvSpPr>
          <p:nvPr/>
        </p:nvSpPr>
        <p:spPr bwMode="auto">
          <a:xfrm>
            <a:off x="0" y="3581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9465" name="Text Box 11"/>
          <p:cNvSpPr txBox="1">
            <a:spLocks noChangeArrowheads="1"/>
          </p:cNvSpPr>
          <p:nvPr/>
        </p:nvSpPr>
        <p:spPr bwMode="auto">
          <a:xfrm>
            <a:off x="468313" y="404813"/>
            <a:ext cx="8207375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dirty="0">
                <a:solidFill>
                  <a:srgbClr val="FF6600"/>
                </a:solidFill>
              </a:rPr>
              <a:t>Расходная часть бюджета </a:t>
            </a:r>
            <a:r>
              <a:rPr lang="ru-RU" sz="2400" dirty="0" smtClean="0">
                <a:solidFill>
                  <a:srgbClr val="FF6600"/>
                </a:solidFill>
              </a:rPr>
              <a:t>муниципального образования Паустовское </a:t>
            </a:r>
            <a:r>
              <a:rPr lang="ru-RU" sz="2400" dirty="0">
                <a:solidFill>
                  <a:srgbClr val="FF6600"/>
                </a:solidFill>
              </a:rPr>
              <a:t>на </a:t>
            </a:r>
            <a:r>
              <a:rPr lang="ru-RU" sz="2400" dirty="0" smtClean="0">
                <a:solidFill>
                  <a:srgbClr val="FF6600"/>
                </a:solidFill>
              </a:rPr>
              <a:t>2021 </a:t>
            </a:r>
            <a:r>
              <a:rPr lang="ru-RU" sz="2400" dirty="0">
                <a:solidFill>
                  <a:srgbClr val="FF6600"/>
                </a:solidFill>
              </a:rPr>
              <a:t>год и плановый период </a:t>
            </a:r>
            <a:r>
              <a:rPr lang="ru-RU" sz="2400" dirty="0" smtClean="0">
                <a:solidFill>
                  <a:srgbClr val="FF6600"/>
                </a:solidFill>
              </a:rPr>
              <a:t>2022 и 2023 </a:t>
            </a:r>
            <a:r>
              <a:rPr lang="ru-RU" sz="2400" dirty="0">
                <a:solidFill>
                  <a:srgbClr val="FF6600"/>
                </a:solidFill>
              </a:rPr>
              <a:t>годов.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404813"/>
            <a:ext cx="8569325" cy="6264275"/>
          </a:xfrm>
          <a:solidFill>
            <a:srgbClr val="99CCFF">
              <a:alpha val="12157"/>
            </a:srgbClr>
          </a:solidFill>
        </p:spPr>
        <p:txBody>
          <a:bodyPr/>
          <a:lstStyle/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sz="1800" dirty="0" smtClean="0">
                <a:latin typeface="Times New Roman" pitchFamily="18" charset="0"/>
              </a:rPr>
              <a:t>Уважаемые жители муниципального образования Паустовское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r>
              <a:rPr lang="ru-RU" sz="1800" dirty="0" smtClean="0">
                <a:latin typeface="Times New Roman" pitchFamily="18" charset="0"/>
              </a:rPr>
              <a:t>Предлагаем вашему вниманию презентацию «Бюджет для граждан» к проекту  решения о бюджете на 2021 год и на плановый  период 2022 и 2023 годов.</a:t>
            </a:r>
          </a:p>
          <a:p>
            <a:r>
              <a:rPr lang="ru-RU" sz="1800" dirty="0" smtClean="0">
                <a:latin typeface="Times New Roman" pitchFamily="18" charset="0"/>
              </a:rPr>
              <a:t>          В настоящее время обеспечение открытости и прозрачности бюджетного процесса  является одним из ключевых направлений деятельности органов местного  самоуправления. Для того, чтобы каждый житель поселения мог получить информацию о  бюджете муниципального образования Паустовское» на 2021год и на плановый период 2022  и 2023 годов, текст проекта решения о бюджете размещен на официальном сайте </a:t>
            </a:r>
            <a:r>
              <a:rPr lang="en-US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https://paustovoadmin/ru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dirty="0" smtClean="0">
                <a:latin typeface="Times New Roman" pitchFamily="18" charset="0"/>
              </a:rPr>
              <a:t>        Мы постарались доступно отразить основные параметры бюджета на 2021год и на  плановый период 2022 и 2023 годов. Граждане как налогоплательщики и как потребители  муниципальных услуг должны быть уверены в том, что бюджетные средства используются  прозрачно и эффективно, приносят конкретные результаты, как для поселения в целом, так и для каждой семьи, для каждого человека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dirty="0" smtClean="0">
                <a:latin typeface="Times New Roman" pitchFamily="18" charset="0"/>
              </a:rPr>
              <a:t>       Надеемся, что информация, представленная в информативной и компактной форме,  позволит вам углубить свои знания о бюджете и создать основы для активного участия в  бюджетном процессе муниципального образования Паустовское.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dirty="0" smtClean="0">
                <a:latin typeface="Times New Roman" pitchFamily="18" charset="0"/>
              </a:rPr>
              <a:t>«Бюджет для граждан» нацелен на получение обратной связи от граждан, которым  интересны современные проблемы муниципальных финансов в муниципальном образовании Паустовское.</a:t>
            </a:r>
          </a:p>
          <a:p>
            <a:pPr>
              <a:lnSpc>
                <a:spcPct val="80000"/>
              </a:lnSpc>
              <a:buFont typeface="Georgia" pitchFamily="18" charset="0"/>
              <a:buNone/>
            </a:pPr>
            <a:r>
              <a:rPr lang="ru-RU" sz="1800" dirty="0" smtClean="0">
                <a:latin typeface="Times New Roman" pitchFamily="18" charset="0"/>
              </a:rPr>
              <a:t>С уважением, Глава местной администрации	                                     Д.С. Фунтов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FD9C8A-DE2F-40AE-BCE2-E3C8029DE195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274638"/>
            <a:ext cx="9144000" cy="221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Согласно основного направления бюджетной политики </a:t>
            </a:r>
          </a:p>
          <a:p>
            <a:pPr algn="ctr"/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</a:t>
            </a: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2021-2023 годы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одной из приоритетных задач является внедрение </a:t>
            </a:r>
            <a:r>
              <a:rPr lang="ru-RU" altLang="ru-RU" sz="24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программных принципов </a:t>
            </a:r>
            <a:r>
              <a:rPr lang="ru-RU" altLang="ru-RU" sz="2400" b="1" i="1" dirty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организации деятельности органов исполнительной власти и соответственно принятие программных бюджетов.</a:t>
            </a:r>
            <a:endParaRPr lang="ru-RU" altLang="ru-RU" sz="800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algn="ctr" eaLnBrk="0" hangingPunct="0"/>
            <a:endParaRPr lang="ru-RU" altLang="ru-RU" dirty="0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0483" name="AutoShape 1"/>
          <p:cNvSpPr>
            <a:spLocks noChangeArrowheads="1"/>
          </p:cNvSpPr>
          <p:nvPr/>
        </p:nvSpPr>
        <p:spPr bwMode="auto">
          <a:xfrm>
            <a:off x="250825" y="2492375"/>
            <a:ext cx="8497888" cy="4365625"/>
          </a:xfrm>
          <a:prstGeom prst="downArrowCallout">
            <a:avLst>
              <a:gd name="adj1" fmla="val 47600"/>
              <a:gd name="adj2" fmla="val 47600"/>
              <a:gd name="adj3" fmla="val 16667"/>
              <a:gd name="adj4" fmla="val 75435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28575" cap="rnd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Разработаны и реализуются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тринадцать муниципальных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программ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27017"/>
              </p:ext>
            </p:extLst>
          </p:nvPr>
        </p:nvGraphicFramePr>
        <p:xfrm>
          <a:off x="250826" y="2852933"/>
          <a:ext cx="8497886" cy="30468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57561"/>
                <a:gridCol w="2328058"/>
                <a:gridCol w="1612267"/>
              </a:tblGrid>
              <a:tr h="57606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«Пожарная безопасность муниципального образования Паустовское Вязниковского района Владимирской области на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16.10.2018 №97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30,8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«Об организации общественных работ в муниципальном образовании Паустовское Вязниковского района Владимирской области на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16.10.2018  №96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32,6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 anchor="ctr"/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«Сохранение и реконструкция военно-мемориальных объектов в муниципальном образовании Паустовское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16.10.2018 №99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8,0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 anchor="ctr"/>
                </a:tc>
              </a:tr>
              <a:tr h="57606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«Обеспечение охраны жизни людей на водных объектах муниципального образования Паустовское Вязниковского района Владимирской области на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Постановление муниципального образования Паустовское от 30.10.2018 №103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33,0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 anchor="ctr"/>
                </a:tc>
              </a:tr>
              <a:tr h="4896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«Содержание имущества, находящегося в собственности муниципального образования Паустовское и приобретение имущества в муниципальную собственность на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Постановление муниципального образования Паустовское от 05.11.2019 №135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951,1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393" marR="51393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AutoShape 1"/>
          <p:cNvSpPr>
            <a:spLocks noChangeArrowheads="1"/>
          </p:cNvSpPr>
          <p:nvPr/>
        </p:nvSpPr>
        <p:spPr bwMode="auto">
          <a:xfrm>
            <a:off x="250825" y="548681"/>
            <a:ext cx="8497888" cy="6309320"/>
          </a:xfrm>
          <a:prstGeom prst="downArrowCallout">
            <a:avLst>
              <a:gd name="adj1" fmla="val 47600"/>
              <a:gd name="adj2" fmla="val 47600"/>
              <a:gd name="adj3" fmla="val 16667"/>
              <a:gd name="adj4" fmla="val 75435"/>
            </a:avLst>
          </a:prstGeom>
          <a:gradFill rotWithShape="1">
            <a:gsLst>
              <a:gs pos="0">
                <a:srgbClr val="FFFFCC"/>
              </a:gs>
              <a:gs pos="100000">
                <a:srgbClr val="FFFFFF"/>
              </a:gs>
            </a:gsLst>
            <a:lin ang="5400000" scaled="1"/>
          </a:gradFill>
          <a:ln w="28575" cap="rnd">
            <a:solidFill>
              <a:srgbClr val="0070C0"/>
            </a:solidFill>
            <a:prstDash val="sysDot"/>
            <a:miter lim="800000"/>
            <a:headEnd/>
            <a:tailEnd/>
          </a:ln>
        </p:spPr>
        <p:txBody>
          <a:bodyPr/>
          <a:lstStyle/>
          <a:p>
            <a:endParaRPr lang="ru-RU" sz="155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114851"/>
              </p:ext>
            </p:extLst>
          </p:nvPr>
        </p:nvGraphicFramePr>
        <p:xfrm>
          <a:off x="323528" y="548684"/>
          <a:ext cx="8034614" cy="48222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5389"/>
                <a:gridCol w="2221059"/>
                <a:gridCol w="1538166"/>
              </a:tblGrid>
              <a:tr h="396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«Благоустройство территории муниципального образования Паустовское на  2018-2022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10.10.2017  №82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2913,2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  <a:tr h="5771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«Содержание автомобильных дорог общего пользования местного значения в муниципальном образовании Паустовское на 2018-2022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10.10.2017  №81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1363,0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  <a:tr h="396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«Информатизация муниципального образования Паустовское на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16.10.2018  №95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269,0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  <a:tr h="93950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«Реконструкция, капитальный ремонт многоквартирных домов, содержание незаселенных жилых помещений в муниципальном жилищном фонде и повышение надежности обеспечения коммунальными услугами в муниципальном образовании Паустовское на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16.10.2018  №94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342,9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  <a:tr h="7200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«Модернизация объектов коммунальной инфраструктуры муниципального образования Паустовское и возмещение убытков связанных с оказанием </a:t>
                      </a:r>
                      <a:r>
                        <a:rPr lang="ru-RU" sz="1100" dirty="0" smtClean="0">
                          <a:effectLst/>
                        </a:rPr>
                        <a:t>банно-прачечных </a:t>
                      </a:r>
                      <a:r>
                        <a:rPr lang="ru-RU" sz="1100" dirty="0">
                          <a:effectLst/>
                        </a:rPr>
                        <a:t>услуг на 2020-2022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Постановление муниципального образования Паустовское от  05.11.2019 №136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400,0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  <a:tr h="5737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</a:t>
                      </a:r>
                      <a:r>
                        <a:rPr lang="ru-RU" sz="1100" dirty="0" smtClean="0">
                          <a:effectLst/>
                        </a:rPr>
                        <a:t>«Совершенствование системы управления муниципальным имуществом на территории муниципального образования Паустовское на 2021-2023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Постановление муниципального образования Паустовское от  10.10.2017 №83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FF0000"/>
                          </a:solidFill>
                          <a:effectLst/>
                        </a:rPr>
                        <a:t>20,0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  <a:tr h="396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Муниципальная программа «Развитие муниципальной службы в муниципальном образовании Паустовское на 2019-2021 годы»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Постановление муниципального образования Паустовское от 29.11.2018 №130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350,7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  <a:tr h="39604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Муниципальная программа «Предотвращение распространения борщевика Сосновского на территории муниципального образования Паустовское на 2019-2023 годы» 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</a:rPr>
                        <a:t>Постановление муниципального образования Паустовское от 29.11.2018 №131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rgbClr val="FF0000"/>
                          </a:solidFill>
                          <a:effectLst/>
                        </a:rPr>
                        <a:t>864,8</a:t>
                      </a:r>
                      <a:endParaRPr lang="ru-RU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198" marR="36198" marT="0" marB="0" anchor="ctr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-1365979" y="781850"/>
            <a:ext cx="16443512" cy="477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5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E242E25-F854-4994-86C9-C9AB91F336B0}"/>
              </a:ext>
            </a:extLst>
          </p:cNvPr>
          <p:cNvSpPr txBox="1">
            <a:spLocks/>
          </p:cNvSpPr>
          <p:nvPr/>
        </p:nvSpPr>
        <p:spPr>
          <a:xfrm>
            <a:off x="1043608" y="188640"/>
            <a:ext cx="6477000" cy="812800"/>
          </a:xfrm>
          <a:prstGeom prst="rect">
            <a:avLst/>
          </a:prstGeom>
        </p:spPr>
        <p:txBody>
          <a:bodyPr>
            <a:noAutofit/>
          </a:bodyPr>
          <a:lstStyle>
            <a:lvl1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2pPr>
            <a:lvl3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3pPr>
            <a:lvl4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4pPr>
            <a:lvl5pPr marL="319088" indent="-319088" algn="r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C3260C"/>
              </a:buClr>
              <a:buSzPct val="128000"/>
              <a:buFont typeface="Georgia" pitchFamily="18" charset="0"/>
              <a:buChar char="*"/>
              <a:defRPr sz="4600" b="1">
                <a:solidFill>
                  <a:schemeClr val="tx1"/>
                </a:solidFill>
                <a:latin typeface="Trebuchet MS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3600" b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</a:t>
            </a:r>
          </a:p>
        </p:txBody>
      </p:sp>
      <p:grpSp>
        <p:nvGrpSpPr>
          <p:cNvPr id="3" name="Группа 2">
            <a:extLst>
              <a:ext uri="{FF2B5EF4-FFF2-40B4-BE49-F238E27FC236}">
                <a16:creationId xmlns="" xmlns:a16="http://schemas.microsoft.com/office/drawing/2014/main" id="{C3C78706-2181-4D75-91FD-DD307DFD8819}"/>
              </a:ext>
            </a:extLst>
          </p:cNvPr>
          <p:cNvGrpSpPr/>
          <p:nvPr/>
        </p:nvGrpSpPr>
        <p:grpSpPr>
          <a:xfrm>
            <a:off x="3542374" y="3145659"/>
            <a:ext cx="2059253" cy="2059253"/>
            <a:chOff x="2232557" y="1870678"/>
            <a:chExt cx="2059253" cy="2059253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BB5E6C87-EAD6-436F-ABC3-98DE614B6A7A}"/>
                </a:ext>
              </a:extLst>
            </p:cNvPr>
            <p:cNvSpPr/>
            <p:nvPr/>
          </p:nvSpPr>
          <p:spPr>
            <a:xfrm>
              <a:off x="2232557" y="1870678"/>
              <a:ext cx="2059253" cy="2059253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Овал 4">
              <a:extLst>
                <a:ext uri="{FF2B5EF4-FFF2-40B4-BE49-F238E27FC236}">
                  <a16:creationId xmlns="" xmlns:a16="http://schemas.microsoft.com/office/drawing/2014/main" id="{F7A1303C-86E6-4D49-8B98-B310EC4373EB}"/>
                </a:ext>
              </a:extLst>
            </p:cNvPr>
            <p:cNvSpPr txBox="1"/>
            <p:nvPr/>
          </p:nvSpPr>
          <p:spPr>
            <a:xfrm>
              <a:off x="2534128" y="2172249"/>
              <a:ext cx="1456111" cy="145611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Итого расходы:</a:t>
              </a: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2021 </a:t>
              </a:r>
              <a:r>
                <a:rPr lang="ru-RU" sz="14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22001,1</a:t>
              </a:r>
              <a:endParaRPr lang="ru-RU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2022 </a:t>
              </a:r>
              <a:r>
                <a:rPr lang="ru-RU" sz="14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22087,4</a:t>
              </a:r>
              <a:endParaRPr lang="ru-RU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2023 </a:t>
              </a:r>
              <a:r>
                <a:rPr lang="ru-RU" sz="14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4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22164,2</a:t>
              </a:r>
              <a:endParaRPr lang="ru-RU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14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4" name="Стрелка: влево 3">
            <a:extLst>
              <a:ext uri="{FF2B5EF4-FFF2-40B4-BE49-F238E27FC236}">
                <a16:creationId xmlns="" xmlns:a16="http://schemas.microsoft.com/office/drawing/2014/main" id="{73961112-A79E-4634-A9F2-871C28F77B0E}"/>
              </a:ext>
            </a:extLst>
          </p:cNvPr>
          <p:cNvSpPr/>
          <p:nvPr/>
        </p:nvSpPr>
        <p:spPr>
          <a:xfrm rot="12900000">
            <a:off x="2194780" y="2825947"/>
            <a:ext cx="1656135" cy="5868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5" name="Группа 4">
            <a:extLst>
              <a:ext uri="{FF2B5EF4-FFF2-40B4-BE49-F238E27FC236}">
                <a16:creationId xmlns="" xmlns:a16="http://schemas.microsoft.com/office/drawing/2014/main" id="{F61DF550-58C1-440C-95FB-77B7FFD376C7}"/>
              </a:ext>
            </a:extLst>
          </p:cNvPr>
          <p:cNvGrpSpPr/>
          <p:nvPr/>
        </p:nvGrpSpPr>
        <p:grpSpPr>
          <a:xfrm>
            <a:off x="539552" y="1653088"/>
            <a:ext cx="2731588" cy="1852842"/>
            <a:chOff x="5033" y="378107"/>
            <a:chExt cx="1956290" cy="1852842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0" name="Прямоугольник: скругленные углы 9">
              <a:extLst>
                <a:ext uri="{FF2B5EF4-FFF2-40B4-BE49-F238E27FC236}">
                  <a16:creationId xmlns="" xmlns:a16="http://schemas.microsoft.com/office/drawing/2014/main" id="{5225E51D-0A69-4ACB-9FD1-DC5BE6CD9A3F}"/>
                </a:ext>
              </a:extLst>
            </p:cNvPr>
            <p:cNvSpPr/>
            <p:nvPr/>
          </p:nvSpPr>
          <p:spPr>
            <a:xfrm>
              <a:off x="5033" y="378107"/>
              <a:ext cx="1956290" cy="1852842"/>
            </a:xfrm>
            <a:prstGeom prst="roundRect">
              <a:avLst>
                <a:gd name="adj" fmla="val 10000"/>
              </a:avLst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4D159C69-B068-4333-BC10-C7DF0EB0BFBB}"/>
                </a:ext>
              </a:extLst>
            </p:cNvPr>
            <p:cNvSpPr txBox="1"/>
            <p:nvPr/>
          </p:nvSpPr>
          <p:spPr>
            <a:xfrm>
              <a:off x="59301" y="432375"/>
              <a:ext cx="1847754" cy="1744306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860" tIns="22860" rIns="22860" bIns="22860" numCol="1" spcCol="1270" anchor="ctr" anchorCtr="0">
              <a:noAutofit/>
            </a:bodyPr>
            <a:lstStyle/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Программные расходы: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2021 </a:t>
              </a:r>
              <a:r>
                <a:rPr lang="ru-RU" sz="12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7579,1</a:t>
              </a: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(34,4 %)</a:t>
              </a:r>
              <a:endParaRPr lang="ru-RU" sz="1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2022 –7839,6</a:t>
              </a:r>
              <a:endParaRPr lang="ru-RU" sz="1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lvl="0" algn="ctr" defTabSz="533400">
                <a:lnSpc>
                  <a:spcPct val="90000"/>
                </a:lnSpc>
                <a:spcAft>
                  <a:spcPct val="35000"/>
                </a:spcAft>
              </a:pP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(</a:t>
              </a:r>
              <a:r>
                <a:rPr lang="ru-RU" sz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35,5 %)</a:t>
              </a:r>
              <a:endParaRPr lang="ru-RU" sz="1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2023 </a:t>
              </a:r>
              <a:r>
                <a:rPr lang="ru-RU" sz="12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8260,9</a:t>
              </a:r>
              <a:endParaRPr lang="ru-RU" sz="1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2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(37,3%)</a:t>
              </a:r>
              <a:endParaRPr lang="en-US" sz="12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6" name="Стрелка: влево 5">
            <a:extLst>
              <a:ext uri="{FF2B5EF4-FFF2-40B4-BE49-F238E27FC236}">
                <a16:creationId xmlns="" xmlns:a16="http://schemas.microsoft.com/office/drawing/2014/main" id="{4C8927B4-5AEF-4B96-B24B-0F6B1E0E5AC0}"/>
              </a:ext>
            </a:extLst>
          </p:cNvPr>
          <p:cNvSpPr/>
          <p:nvPr/>
        </p:nvSpPr>
        <p:spPr>
          <a:xfrm rot="19500000">
            <a:off x="5312263" y="2825947"/>
            <a:ext cx="1656135" cy="586887"/>
          </a:xfrm>
          <a:prstGeom prst="leftArrow">
            <a:avLst>
              <a:gd name="adj1" fmla="val 6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>
              <a:rot lat="0" lon="0" rev="7500000"/>
            </a:lightRig>
          </a:scene3d>
          <a:sp3d z="-152400" extrusionH="63500" prstMaterial="matte">
            <a:bevelT w="25400" h="6350" prst="relaxedInset"/>
            <a:contourClr>
              <a:schemeClr val="bg1"/>
            </a:contourClr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hueOff val="11250264"/>
              <a:satOff val="-16880"/>
              <a:lumOff val="-2745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163360AF-3F8D-40D9-8D7C-012E0BD7BB05}"/>
              </a:ext>
            </a:extLst>
          </p:cNvPr>
          <p:cNvGrpSpPr/>
          <p:nvPr/>
        </p:nvGrpSpPr>
        <p:grpSpPr>
          <a:xfrm>
            <a:off x="5872860" y="1681384"/>
            <a:ext cx="1956290" cy="1796250"/>
            <a:chOff x="4563043" y="406403"/>
            <a:chExt cx="1956290" cy="1796250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8" name="Прямоугольник: скругленные углы 7">
              <a:extLst>
                <a:ext uri="{FF2B5EF4-FFF2-40B4-BE49-F238E27FC236}">
                  <a16:creationId xmlns="" xmlns:a16="http://schemas.microsoft.com/office/drawing/2014/main" id="{A4C7C592-6461-4E45-831A-EF1816EBA75B}"/>
                </a:ext>
              </a:extLst>
            </p:cNvPr>
            <p:cNvSpPr/>
            <p:nvPr/>
          </p:nvSpPr>
          <p:spPr>
            <a:xfrm>
              <a:off x="4563043" y="406403"/>
              <a:ext cx="1956290" cy="1796250"/>
            </a:xfrm>
            <a:prstGeom prst="roundRect">
              <a:avLst>
                <a:gd name="adj" fmla="val 10000"/>
              </a:avLst>
            </a:prstGeom>
            <a:solidFill>
              <a:srgbClr val="FED2FE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11250264"/>
                <a:satOff val="-16880"/>
                <a:lumOff val="-274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: скругленные углы 10">
              <a:extLst>
                <a:ext uri="{FF2B5EF4-FFF2-40B4-BE49-F238E27FC236}">
                  <a16:creationId xmlns="" xmlns:a16="http://schemas.microsoft.com/office/drawing/2014/main" id="{98055D67-0094-45B7-A84C-240C947D2505}"/>
                </a:ext>
              </a:extLst>
            </p:cNvPr>
            <p:cNvSpPr txBox="1"/>
            <p:nvPr/>
          </p:nvSpPr>
          <p:spPr>
            <a:xfrm>
              <a:off x="4615653" y="459013"/>
              <a:ext cx="1851070" cy="169103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Непрограммные расходы:</a:t>
              </a: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2021 </a:t>
              </a:r>
              <a:r>
                <a:rPr lang="ru-RU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14422,0</a:t>
              </a:r>
              <a:endParaRPr lang="ru-RU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2022 </a:t>
              </a:r>
              <a:r>
                <a:rPr lang="ru-RU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14247,8</a:t>
              </a:r>
              <a:endParaRPr lang="ru-RU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  <a:p>
              <a:pPr marL="0" lvl="0" indent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ru-RU" sz="1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2023 </a:t>
              </a:r>
              <a:r>
                <a:rPr lang="ru-RU" sz="1600" kern="1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– </a:t>
              </a:r>
              <a:r>
                <a:rPr lang="ru-RU" sz="1600" kern="1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ookman Old Style" panose="02050604050505020204" pitchFamily="18" charset="0"/>
                </a:rPr>
                <a:t>13903,3</a:t>
              </a:r>
              <a:endParaRPr lang="ru-RU" sz="1600" kern="1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endParaRPr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C1B246-B236-437A-AFAA-12EDA5CC71D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7164288" y="1340768"/>
            <a:ext cx="15680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Bookman Old Style" panose="02050604050505020204" pitchFamily="18" charset="0"/>
              </a:rPr>
              <a:t>Тыс. рублей</a:t>
            </a:r>
            <a:endParaRPr lang="ru-RU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810398"/>
      </p:ext>
    </p:extLst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332656"/>
            <a:ext cx="6511925" cy="1143000"/>
          </a:xfrm>
        </p:spPr>
        <p:txBody>
          <a:bodyPr/>
          <a:lstStyle/>
          <a:p>
            <a:pPr algn="ctr">
              <a:defRPr/>
            </a:pPr>
            <a:r>
              <a:rPr lang="ru-RU" sz="2400" dirty="0" smtClean="0"/>
              <a:t>Распределение расходов бюджета поселения в 2021 - 2023 гг.</a:t>
            </a:r>
            <a:endParaRPr lang="ru-RU" sz="24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3851920" y="6453337"/>
            <a:ext cx="1828800" cy="404664"/>
          </a:xfrm>
        </p:spPr>
        <p:txBody>
          <a:bodyPr/>
          <a:lstStyle/>
          <a:p>
            <a:pPr>
              <a:defRPr/>
            </a:pPr>
            <a:fld id="{FAB1CC6C-D3E8-414C-B17A-D14BA4548D4E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5144206"/>
              </p:ext>
            </p:extLst>
          </p:nvPr>
        </p:nvGraphicFramePr>
        <p:xfrm>
          <a:off x="395534" y="1335909"/>
          <a:ext cx="8424937" cy="5078002"/>
        </p:xfrm>
        <a:graphic>
          <a:graphicData uri="http://schemas.openxmlformats.org/drawingml/2006/table">
            <a:tbl>
              <a:tblPr/>
              <a:tblGrid>
                <a:gridCol w="490330"/>
                <a:gridCol w="967182"/>
                <a:gridCol w="1978175"/>
                <a:gridCol w="992457"/>
                <a:gridCol w="989088"/>
                <a:gridCol w="866085"/>
                <a:gridCol w="1115462"/>
                <a:gridCol w="1026158"/>
              </a:tblGrid>
              <a:tr h="1124308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№ п/п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Раздел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бюджетной классификации расходов</a:t>
                      </a: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Наименование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показателя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факт 2019 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ожидаемое исполнение 2020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прогноз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98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1100" b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endParaRPr lang="ru-RU" sz="1100" b="0">
                        <a:highlight>
                          <a:srgbClr val="FFFF00"/>
                        </a:highlight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Расходы, всего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31485,9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35626,2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22001,1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22087,4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22164,2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98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01 00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Общегосударственные расходы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7319,4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8616,7</a:t>
                      </a:r>
                      <a:endParaRPr lang="ru-RU" sz="10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7168,2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7162,067</a:t>
                      </a: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7018,2</a:t>
                      </a: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98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02 00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оборона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202,7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229,2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236,4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238,7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247,5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746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03 00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Национальная безопасность и правоохранительная деятельность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427,6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63,5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63,8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63,8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63,8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98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04 00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Национальная экономика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1986,4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1930,6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1684,6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1684,6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1684,6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05 00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Жилищно- коммунальное хозяйство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12928,8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16096,1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4528,9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4528,9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Times New Roman"/>
                          <a:cs typeface="Times New Roman"/>
                        </a:rPr>
                        <a:t>4528,9</a:t>
                      </a:r>
                      <a:endParaRPr lang="ru-RU" sz="11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735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06 </a:t>
                      </a: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00 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Охрана окружающей среды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20,0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20,0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2698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7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08 00 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Культура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8245,0</a:t>
                      </a:r>
                      <a:endParaRPr lang="ru-RU" sz="1100" b="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8286,1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7384,2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7384,2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7384,2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8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10 00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Социальное обеспечение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268,4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275,9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278,6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631,9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278,6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4047"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ru-RU" sz="1100" b="1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11 00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l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>
                          <a:latin typeface="Times New Roman"/>
                          <a:ea typeface="Times New Roman"/>
                          <a:cs typeface="Times New Roman"/>
                        </a:rPr>
                        <a:t>Здравоохранение, физическая культура и спорт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Bookman"/>
                          <a:ea typeface="Times New Roman"/>
                          <a:cs typeface="Times New Roman"/>
                        </a:rPr>
                        <a:t>106,6</a:t>
                      </a:r>
                      <a:endParaRPr lang="ru-RU" sz="1100" b="0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106,6</a:t>
                      </a:r>
                      <a:endParaRPr lang="ru-RU" sz="1100" b="0" dirty="0"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106,6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106,6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1590" algn="ctr">
                        <a:spcBef>
                          <a:spcPts val="500"/>
                        </a:spcBef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latin typeface="Times New Roman"/>
                          <a:ea typeface="Times New Roman"/>
                          <a:cs typeface="Times New Roman"/>
                        </a:rPr>
                        <a:t>106,6</a:t>
                      </a:r>
                      <a:endParaRPr lang="ru-RU" sz="1100" b="1" dirty="0">
                        <a:latin typeface="Bookman"/>
                        <a:ea typeface="Times New Roman"/>
                        <a:cs typeface="Times New Roman"/>
                      </a:endParaRPr>
                    </a:p>
                  </a:txBody>
                  <a:tcPr marL="39185" marR="3918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1925" cy="1584176"/>
          </a:xfrm>
        </p:spPr>
        <p:txBody>
          <a:bodyPr/>
          <a:lstStyle/>
          <a:p>
            <a:pPr algn="ctr"/>
            <a:r>
              <a:rPr lang="ru-RU" sz="1600" dirty="0" smtClean="0">
                <a:effectLst/>
                <a:latin typeface="Times New Roman" pitchFamily="18" charset="0"/>
              </a:rPr>
              <a:t>Муниципальный долг муниципального образования Паустовское Вязниковского района</a:t>
            </a:r>
            <a:br>
              <a:rPr lang="ru-RU" sz="1600" dirty="0" smtClean="0">
                <a:effectLst/>
                <a:latin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</a:rPr>
              <a:t>МУНИЦИПАЛЬНЫЙ ДОЛГ- обязательства, возникающие из муниципальных займов (заимствований), принятых на себя муниципальным образованием гарантий (поручительств), а также принятые на себя муниципальным образованием обязательства третьих лиц.</a:t>
            </a:r>
            <a:endParaRPr lang="ru-RU" sz="1200" dirty="0"/>
          </a:p>
        </p:txBody>
      </p:sp>
      <p:pic>
        <p:nvPicPr>
          <p:cNvPr id="3" name="Picture 5" descr="f20131209102835-82134733_1326220020_vremya_den_g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60" y="1916832"/>
            <a:ext cx="8352978" cy="4608512"/>
          </a:xfrm>
          <a:prstGeom prst="rect">
            <a:avLst/>
          </a:prstGeom>
          <a:noFill/>
        </p:spPr>
      </p:pic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971600" y="2708920"/>
            <a:ext cx="2808287" cy="914400"/>
          </a:xfrm>
          <a:prstGeom prst="roundRect">
            <a:avLst>
              <a:gd name="adj" fmla="val 16667"/>
            </a:avLst>
          </a:prstGeom>
          <a:solidFill>
            <a:srgbClr val="FFCC99">
              <a:alpha val="74117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b="1" dirty="0" smtClean="0">
              <a:solidFill>
                <a:srgbClr val="800000"/>
              </a:solidFill>
              <a:latin typeface="Times New Roman" pitchFamily="18" charset="0"/>
            </a:endParaRPr>
          </a:p>
          <a:p>
            <a:pPr algn="ctr"/>
            <a:r>
              <a:rPr lang="ru-RU" sz="1200" b="1" dirty="0" smtClean="0">
                <a:solidFill>
                  <a:srgbClr val="800000"/>
                </a:solidFill>
                <a:latin typeface="Times New Roman" pitchFamily="18" charset="0"/>
              </a:rPr>
              <a:t>Предельный </a:t>
            </a:r>
            <a:r>
              <a:rPr lang="ru-RU" sz="1200" b="1" dirty="0">
                <a:solidFill>
                  <a:srgbClr val="800000"/>
                </a:solidFill>
                <a:latin typeface="Times New Roman" pitchFamily="18" charset="0"/>
              </a:rPr>
              <a:t>объем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Times New Roman" pitchFamily="18" charset="0"/>
              </a:rPr>
              <a:t>муниципального долга 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Times New Roman" pitchFamily="18" charset="0"/>
              </a:rPr>
              <a:t>(устанавливается</a:t>
            </a:r>
          </a:p>
          <a:p>
            <a:pPr algn="ctr"/>
            <a:r>
              <a:rPr lang="ru-RU" sz="1200" b="1" dirty="0">
                <a:solidFill>
                  <a:srgbClr val="800000"/>
                </a:solidFill>
                <a:latin typeface="Times New Roman" pitchFamily="18" charset="0"/>
              </a:rPr>
              <a:t> решением о бюджете)</a:t>
            </a:r>
          </a:p>
          <a:p>
            <a:pPr algn="ctr"/>
            <a:endParaRPr lang="ru-RU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5" name="AutoShape 12"/>
          <p:cNvSpPr>
            <a:spLocks noChangeArrowheads="1"/>
          </p:cNvSpPr>
          <p:nvPr/>
        </p:nvSpPr>
        <p:spPr bwMode="auto">
          <a:xfrm>
            <a:off x="7452320" y="2204864"/>
            <a:ext cx="1058863" cy="287338"/>
          </a:xfrm>
          <a:prstGeom prst="roundRect">
            <a:avLst>
              <a:gd name="adj" fmla="val 16667"/>
            </a:avLst>
          </a:prstGeom>
          <a:solidFill>
            <a:srgbClr val="FFCC99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</a:rPr>
              <a:t>тыс. рублей</a:t>
            </a:r>
          </a:p>
        </p:txBody>
      </p:sp>
      <p:cxnSp>
        <p:nvCxnSpPr>
          <p:cNvPr id="6" name="AutoShape 26"/>
          <p:cNvCxnSpPr>
            <a:cxnSpLocks noChangeShapeType="1"/>
          </p:cNvCxnSpPr>
          <p:nvPr/>
        </p:nvCxnSpPr>
        <p:spPr bwMode="auto">
          <a:xfrm>
            <a:off x="3779912" y="3212976"/>
            <a:ext cx="2520280" cy="0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6300192" y="2996952"/>
            <a:ext cx="1080120" cy="503237"/>
          </a:xfrm>
          <a:prstGeom prst="roundRect">
            <a:avLst>
              <a:gd name="adj" fmla="val 16667"/>
            </a:avLst>
          </a:prstGeom>
          <a:solidFill>
            <a:srgbClr val="FFCC99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800000"/>
                </a:solidFill>
                <a:latin typeface="Times New Roman" pitchFamily="18" charset="0"/>
              </a:rPr>
              <a:t>2021 </a:t>
            </a:r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год</a:t>
            </a:r>
          </a:p>
          <a:p>
            <a:pPr algn="ctr"/>
            <a:endParaRPr lang="ru-RU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9" name="AutoShape 20"/>
          <p:cNvSpPr>
            <a:spLocks noChangeArrowheads="1"/>
          </p:cNvSpPr>
          <p:nvPr/>
        </p:nvSpPr>
        <p:spPr bwMode="auto">
          <a:xfrm>
            <a:off x="7452320" y="2996952"/>
            <a:ext cx="863600" cy="503361"/>
          </a:xfrm>
          <a:prstGeom prst="roundRect">
            <a:avLst>
              <a:gd name="adj" fmla="val 16667"/>
            </a:avLst>
          </a:prstGeom>
          <a:solidFill>
            <a:srgbClr val="FFCC99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0</a:t>
            </a:r>
          </a:p>
        </p:txBody>
      </p:sp>
      <p:sp>
        <p:nvSpPr>
          <p:cNvPr id="10" name="AutoShape 11"/>
          <p:cNvSpPr>
            <a:spLocks noChangeArrowheads="1"/>
          </p:cNvSpPr>
          <p:nvPr/>
        </p:nvSpPr>
        <p:spPr bwMode="auto">
          <a:xfrm>
            <a:off x="1043608" y="4797152"/>
            <a:ext cx="2808287" cy="914400"/>
          </a:xfrm>
          <a:prstGeom prst="roundRect">
            <a:avLst>
              <a:gd name="adj" fmla="val 16667"/>
            </a:avLst>
          </a:prstGeom>
          <a:solidFill>
            <a:srgbClr val="FFCC99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Верхний предел</a:t>
            </a:r>
          </a:p>
          <a:p>
            <a:pPr algn="ctr"/>
            <a:r>
              <a:rPr lang="ru-RU" b="1" dirty="0">
                <a:solidFill>
                  <a:srgbClr val="800000"/>
                </a:solidFill>
                <a:latin typeface="Times New Roman" pitchFamily="18" charset="0"/>
              </a:rPr>
              <a:t>муниципального долга</a:t>
            </a:r>
          </a:p>
          <a:p>
            <a:pPr algn="ctr"/>
            <a:endParaRPr lang="ru-RU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1" name="AutoShape 14"/>
          <p:cNvSpPr>
            <a:spLocks noChangeArrowheads="1"/>
          </p:cNvSpPr>
          <p:nvPr/>
        </p:nvSpPr>
        <p:spPr bwMode="auto">
          <a:xfrm>
            <a:off x="6372200" y="5013176"/>
            <a:ext cx="1152525" cy="504825"/>
          </a:xfrm>
          <a:prstGeom prst="roundRect">
            <a:avLst>
              <a:gd name="adj" fmla="val 16667"/>
            </a:avLst>
          </a:prstGeom>
          <a:solidFill>
            <a:srgbClr val="FFCC99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>
                <a:solidFill>
                  <a:srgbClr val="800000"/>
                </a:solidFill>
                <a:latin typeface="Times New Roman" pitchFamily="18" charset="0"/>
              </a:rPr>
              <a:t>на</a:t>
            </a:r>
            <a:r>
              <a:rPr lang="ru-RU" sz="1400" b="1" dirty="0">
                <a:solidFill>
                  <a:schemeClr val="accent1"/>
                </a:solidFill>
                <a:latin typeface="Times New Roman" pitchFamily="18" charset="0"/>
              </a:rPr>
              <a:t> </a:t>
            </a:r>
            <a:r>
              <a:rPr lang="ru-RU" sz="1400" b="1" dirty="0" smtClean="0">
                <a:solidFill>
                  <a:srgbClr val="800000"/>
                </a:solidFill>
                <a:latin typeface="Times New Roman" pitchFamily="18" charset="0"/>
              </a:rPr>
              <a:t>01.01.2021</a:t>
            </a:r>
            <a:endParaRPr lang="ru-RU" sz="1400" b="1" dirty="0">
              <a:solidFill>
                <a:srgbClr val="800000"/>
              </a:solidFill>
              <a:latin typeface="Times New Roman" pitchFamily="18" charset="0"/>
            </a:endParaRP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7596336" y="5013176"/>
            <a:ext cx="792162" cy="504825"/>
          </a:xfrm>
          <a:prstGeom prst="roundRect">
            <a:avLst>
              <a:gd name="adj" fmla="val 16667"/>
            </a:avLst>
          </a:prstGeom>
          <a:solidFill>
            <a:srgbClr val="FFCC99">
              <a:alpha val="7882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rgbClr val="800000"/>
                </a:solidFill>
                <a:latin typeface="Times New Roman" pitchFamily="18" charset="0"/>
              </a:rPr>
              <a:t>0</a:t>
            </a:r>
          </a:p>
        </p:txBody>
      </p:sp>
      <p:cxnSp>
        <p:nvCxnSpPr>
          <p:cNvPr id="13" name="AutoShape 27"/>
          <p:cNvCxnSpPr>
            <a:cxnSpLocks noChangeShapeType="1"/>
            <a:endCxn id="11" idx="1"/>
          </p:cNvCxnSpPr>
          <p:nvPr/>
        </p:nvCxnSpPr>
        <p:spPr bwMode="auto">
          <a:xfrm>
            <a:off x="3924300" y="5254625"/>
            <a:ext cx="2447900" cy="10964"/>
          </a:xfrm>
          <a:prstGeom prst="straightConnector1">
            <a:avLst/>
          </a:prstGeom>
          <a:noFill/>
          <a:ln w="9525">
            <a:solidFill>
              <a:schemeClr val="tx2"/>
            </a:solidFill>
            <a:round/>
            <a:headEnd/>
            <a:tailEnd/>
          </a:ln>
        </p:spPr>
      </p:cxn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B1CC6C-D3E8-414C-B17A-D14BA4548D4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4"/>
          <p:cNvPicPr>
            <a:picLocks noGrp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260350"/>
            <a:ext cx="2447925" cy="1727200"/>
          </a:xfrm>
          <a:noFill/>
        </p:spPr>
      </p:pic>
      <p:sp>
        <p:nvSpPr>
          <p:cNvPr id="23555" name="Text Box 5"/>
          <p:cNvSpPr txBox="1">
            <a:spLocks noChangeArrowheads="1"/>
          </p:cNvSpPr>
          <p:nvPr/>
        </p:nvSpPr>
        <p:spPr bwMode="auto">
          <a:xfrm rot="10818528" flipV="1">
            <a:off x="-4763" y="3653344"/>
            <a:ext cx="9150351" cy="584775"/>
          </a:xfrm>
          <a:prstGeom prst="rect">
            <a:avLst/>
          </a:prstGeom>
          <a:solidFill>
            <a:srgbClr val="66FF99">
              <a:alpha val="12157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 b="1" dirty="0">
              <a:solidFill>
                <a:srgbClr val="993300"/>
              </a:solidFill>
              <a:latin typeface="Times New Roman" pitchFamily="18" charset="0"/>
            </a:endParaRPr>
          </a:p>
          <a:p>
            <a:r>
              <a:rPr lang="ru-RU" sz="1600" b="1" dirty="0">
                <a:solidFill>
                  <a:srgbClr val="993300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2355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25" y="5157788"/>
            <a:ext cx="2397125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95288" y="188913"/>
            <a:ext cx="80645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>
                <a:solidFill>
                  <a:srgbClr val="FF3300"/>
                </a:solidFill>
              </a:rPr>
              <a:t>Контактная</a:t>
            </a:r>
            <a:r>
              <a:rPr lang="ru-RU">
                <a:solidFill>
                  <a:srgbClr val="FF3300"/>
                </a:solidFill>
              </a:rPr>
              <a:t> информация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464C691-76FF-490C-BF91-C38AD1BAA61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044287"/>
              </p:ext>
            </p:extLst>
          </p:nvPr>
        </p:nvGraphicFramePr>
        <p:xfrm>
          <a:off x="683568" y="2564903"/>
          <a:ext cx="6860232" cy="2592884"/>
        </p:xfrm>
        <a:graphic>
          <a:graphicData uri="http://schemas.openxmlformats.org/drawingml/2006/table">
            <a:tbl>
              <a:tblPr/>
              <a:tblGrid>
                <a:gridCol w="3430116"/>
                <a:gridCol w="3430116"/>
              </a:tblGrid>
              <a:tr h="1217391"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Юридический/почтовый адрес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601432, Владимирская область, Вязниковский район, д. Паустово, ул. Центральная, д. 54а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36"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Телефон/факс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8(49233) 6-46-25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63636"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Адрес сайта Администрации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effectLst/>
                        </a:rPr>
                        <a:t>www.paustovoadm.ru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48221">
                <a:tc>
                  <a:txBody>
                    <a:bodyPr/>
                    <a:lstStyle/>
                    <a:p>
                      <a:pPr algn="ctr"/>
                      <a:r>
                        <a:rPr lang="ru-RU" sz="1700">
                          <a:effectLst/>
                        </a:rPr>
                        <a:t>Адрес электронной почты Администрации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effectLst/>
                        </a:rPr>
                        <a:t>paustovoinform@yandex.ru</a:t>
                      </a: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260648"/>
            <a:ext cx="6552728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Содержание</a:t>
            </a:r>
          </a:p>
          <a:p>
            <a:pPr algn="ctr"/>
            <a:endParaRPr lang="ru-RU" sz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Общая характеристика муниципального образования …………………………4                             </a:t>
            </a:r>
          </a:p>
          <a:p>
            <a:endParaRPr lang="ru-RU" sz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понятия и термины, используемые в бюджетном процессе….….6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Участие граждан в бюджетном процессе………………….…...........................8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направления бюджетной  и налоговой политики …..……….……..9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Основные характеристики бюджета муниципального образования……….11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Доходы бюджета муниципального образования ………………………………..12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Расходы бюджета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муниципального образования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..……………………………..19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Сведения о долговых обязательствах.…………….……………………….………..25</a:t>
            </a:r>
          </a:p>
          <a:p>
            <a:endParaRPr lang="ru-RU" sz="12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  <a:p>
            <a:pPr>
              <a:tabLst>
                <a:tab pos="5376863" algn="l"/>
                <a:tab pos="5562600" algn="l"/>
                <a:tab pos="9567863" algn="l"/>
              </a:tabLst>
            </a:pP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Контактная информация…………………………..…………………………….……..27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Bookman Old Style" pitchFamily="18" charset="0"/>
              </a:rPr>
            </a:br>
            <a:endParaRPr lang="ru-RU" sz="12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6"/>
          </p:nvPr>
        </p:nvSpPr>
        <p:spPr>
          <a:xfrm>
            <a:off x="7164288" y="6309320"/>
            <a:ext cx="1828800" cy="365125"/>
          </a:xfrm>
        </p:spPr>
        <p:txBody>
          <a:bodyPr/>
          <a:lstStyle/>
          <a:p>
            <a:pPr>
              <a:defRPr/>
            </a:pPr>
            <a:fld id="{8464C691-76FF-490C-BF91-C38AD1BAA61D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pic>
        <p:nvPicPr>
          <p:cNvPr id="1032" name="Picture 8" descr="https://im0-tub-ru.yandex.net/i?id=908bfa6558161c5dccd7fb2e592e8d56&amp;ref=rim&amp;n=33&amp;w=266&amp;h=15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77078"/>
            <a:ext cx="5472608" cy="276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035339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6F32F1A-A094-43D6-AF0C-B8B13D76B13A}"/>
              </a:ext>
            </a:extLst>
          </p:cNvPr>
          <p:cNvSpPr txBox="1"/>
          <p:nvPr/>
        </p:nvSpPr>
        <p:spPr>
          <a:xfrm>
            <a:off x="899592" y="47667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Общая характеристика муниципального образования Паустовское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C7B558E-8584-4E29-99E9-ACAF64543EBE}"/>
              </a:ext>
            </a:extLst>
          </p:cNvPr>
          <p:cNvSpPr txBox="1"/>
          <p:nvPr/>
        </p:nvSpPr>
        <p:spPr>
          <a:xfrm>
            <a:off x="467544" y="1340768"/>
            <a:ext cx="80648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</a:t>
            </a:r>
            <a:r>
              <a:rPr lang="ru-RU" dirty="0"/>
              <a:t>Муниципальное образование Паустовское (сельское поселение) расположено в юго-восточной части Вязниковского района. Образовано в 2005 году Законом Владимирской области от 16.05.2005 года № 62-ОЗ. </a:t>
            </a:r>
            <a:r>
              <a:rPr lang="ru-RU" dirty="0" smtClean="0"/>
              <a:t>Паустовское </a:t>
            </a:r>
            <a:r>
              <a:rPr lang="ru-RU" dirty="0"/>
              <a:t>сельское поселение занимает территорию площадью 30,94 тыс. га, в том числе - земли населенных пунктов – 2898 га или 9,38 %. Территория муниципального образования Паустовское входит в состав муниципального образования Вязниковский район и занимает 13,9 % от площади района</a:t>
            </a:r>
            <a:r>
              <a:rPr lang="ru-RU" dirty="0" smtClean="0"/>
              <a:t>.</a:t>
            </a:r>
            <a:r>
              <a:rPr lang="ru-RU" dirty="0"/>
              <a:t> В состав территории муниципального образования Паустовское входят 42 сельских населенных пункта, деревни: </a:t>
            </a:r>
            <a:r>
              <a:rPr lang="ru-RU" dirty="0" err="1"/>
              <a:t>Ананьино</a:t>
            </a:r>
            <a:r>
              <a:rPr lang="ru-RU" dirty="0"/>
              <a:t>, </a:t>
            </a:r>
            <a:r>
              <a:rPr lang="ru-RU" dirty="0" err="1"/>
              <a:t>Аносово</a:t>
            </a:r>
            <a:r>
              <a:rPr lang="ru-RU" dirty="0"/>
              <a:t>, </a:t>
            </a:r>
            <a:r>
              <a:rPr lang="ru-RU" dirty="0" err="1"/>
              <a:t>Афанасьево</a:t>
            </a:r>
            <a:r>
              <a:rPr lang="ru-RU" dirty="0"/>
              <a:t>, </a:t>
            </a:r>
            <a:r>
              <a:rPr lang="ru-RU" dirty="0" err="1"/>
              <a:t>Бабухино</a:t>
            </a:r>
            <a:r>
              <a:rPr lang="ru-RU" dirty="0"/>
              <a:t>, </a:t>
            </a:r>
            <a:r>
              <a:rPr lang="ru-RU" dirty="0" err="1"/>
              <a:t>Бахтолово</a:t>
            </a:r>
            <a:r>
              <a:rPr lang="ru-RU" dirty="0"/>
              <a:t>, Белая Рамень, Большое </a:t>
            </a:r>
            <a:r>
              <a:rPr lang="ru-RU" dirty="0" err="1"/>
              <a:t>Филисово</a:t>
            </a:r>
            <a:r>
              <a:rPr lang="ru-RU" dirty="0"/>
              <a:t>, </a:t>
            </a:r>
            <a:r>
              <a:rPr lang="ru-RU" dirty="0" err="1"/>
              <a:t>Болымотиха</a:t>
            </a:r>
            <a:r>
              <a:rPr lang="ru-RU" dirty="0"/>
              <a:t>, Бородино, Воробьевка, </a:t>
            </a:r>
            <a:r>
              <a:rPr lang="ru-RU" dirty="0" err="1"/>
              <a:t>Глинищи</a:t>
            </a:r>
            <a:r>
              <a:rPr lang="ru-RU" dirty="0"/>
              <a:t>, Ждановка, </a:t>
            </a:r>
            <a:r>
              <a:rPr lang="ru-RU" dirty="0" err="1"/>
              <a:t>Жолобово</a:t>
            </a:r>
            <a:r>
              <a:rPr lang="ru-RU" dirty="0"/>
              <a:t>, Захаровка, </a:t>
            </a:r>
            <a:r>
              <a:rPr lang="ru-RU" dirty="0" err="1"/>
              <a:t>Злобаево</a:t>
            </a:r>
            <a:r>
              <a:rPr lang="ru-RU" dirty="0"/>
              <a:t>, </a:t>
            </a:r>
            <a:r>
              <a:rPr lang="ru-RU" dirty="0" err="1"/>
              <a:t>Исаево</a:t>
            </a:r>
            <a:r>
              <a:rPr lang="ru-RU" dirty="0"/>
              <a:t>, </a:t>
            </a:r>
            <a:r>
              <a:rPr lang="ru-RU" dirty="0" err="1"/>
              <a:t>Каменево</a:t>
            </a:r>
            <a:r>
              <a:rPr lang="ru-RU" dirty="0"/>
              <a:t>, </a:t>
            </a:r>
            <a:r>
              <a:rPr lang="ru-RU" dirty="0" err="1"/>
              <a:t>Климовская</a:t>
            </a:r>
            <a:r>
              <a:rPr lang="ru-RU" dirty="0"/>
              <a:t>, </a:t>
            </a:r>
            <a:r>
              <a:rPr lang="ru-RU" dirty="0" err="1"/>
              <a:t>Ключево</a:t>
            </a:r>
            <a:r>
              <a:rPr lang="ru-RU" dirty="0"/>
              <a:t>, Крутые, </a:t>
            </a:r>
            <a:r>
              <a:rPr lang="ru-RU" dirty="0" err="1"/>
              <a:t>Коровино</a:t>
            </a:r>
            <a:r>
              <a:rPr lang="ru-RU" dirty="0"/>
              <a:t>, </a:t>
            </a:r>
            <a:r>
              <a:rPr lang="ru-RU" dirty="0" err="1"/>
              <a:t>Курбатиха</a:t>
            </a:r>
            <a:r>
              <a:rPr lang="ru-RU" dirty="0"/>
              <a:t>, </a:t>
            </a:r>
            <a:r>
              <a:rPr lang="ru-RU" dirty="0" err="1"/>
              <a:t>Медведенво</a:t>
            </a:r>
            <a:r>
              <a:rPr lang="ru-RU" dirty="0"/>
              <a:t>, </a:t>
            </a:r>
            <a:r>
              <a:rPr lang="ru-RU" dirty="0" err="1"/>
              <a:t>Митинская</a:t>
            </a:r>
            <a:r>
              <a:rPr lang="ru-RU" dirty="0"/>
              <a:t>, </a:t>
            </a:r>
            <a:r>
              <a:rPr lang="ru-RU" dirty="0" err="1"/>
              <a:t>Микляево</a:t>
            </a:r>
            <a:r>
              <a:rPr lang="ru-RU" dirty="0"/>
              <a:t>, Новая Рамень, </a:t>
            </a:r>
            <a:r>
              <a:rPr lang="ru-RU" dirty="0" err="1"/>
              <a:t>Сергеево</a:t>
            </a:r>
            <a:r>
              <a:rPr lang="ru-RU" dirty="0"/>
              <a:t>, </a:t>
            </a:r>
            <a:r>
              <a:rPr lang="ru-RU" dirty="0" err="1"/>
              <a:t>Обеднино</a:t>
            </a:r>
            <a:r>
              <a:rPr lang="ru-RU" dirty="0"/>
              <a:t>, Октябрьская, Паустово, </a:t>
            </a:r>
            <a:r>
              <a:rPr lang="ru-RU" dirty="0" err="1"/>
              <a:t>Палково</a:t>
            </a:r>
            <a:r>
              <a:rPr lang="ru-RU" dirty="0"/>
              <a:t>, </a:t>
            </a:r>
            <a:r>
              <a:rPr lang="ru-RU" dirty="0" err="1"/>
              <a:t>Пригорево</a:t>
            </a:r>
            <a:r>
              <a:rPr lang="ru-RU" dirty="0"/>
              <a:t>, </a:t>
            </a:r>
            <a:r>
              <a:rPr lang="ru-RU" dirty="0" err="1"/>
              <a:t>Растово</a:t>
            </a:r>
            <a:r>
              <a:rPr lang="ru-RU" dirty="0"/>
              <a:t>, Роговская, </a:t>
            </a:r>
            <a:r>
              <a:rPr lang="ru-RU" dirty="0" err="1"/>
              <a:t>Ромашево</a:t>
            </a:r>
            <a:r>
              <a:rPr lang="ru-RU" dirty="0"/>
              <a:t>, </a:t>
            </a:r>
            <a:r>
              <a:rPr lang="ru-RU" dirty="0" err="1"/>
              <a:t>Рытово</a:t>
            </a:r>
            <a:r>
              <a:rPr lang="ru-RU" dirty="0"/>
              <a:t>, Сосенки, </a:t>
            </a:r>
            <a:r>
              <a:rPr lang="ru-RU" dirty="0" err="1"/>
              <a:t>Стряпково</a:t>
            </a:r>
            <a:r>
              <a:rPr lang="ru-RU" dirty="0"/>
              <a:t>, </a:t>
            </a:r>
            <a:r>
              <a:rPr lang="ru-RU" dirty="0" err="1"/>
              <a:t>Трухачиха</a:t>
            </a:r>
            <a:r>
              <a:rPr lang="ru-RU" dirty="0"/>
              <a:t>, Успенский Погост, село Сергиевы-Горки, поселок Центральный.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>
          <a:xfrm>
            <a:off x="3779912" y="6309320"/>
            <a:ext cx="1828800" cy="365125"/>
          </a:xfrm>
        </p:spPr>
        <p:txBody>
          <a:bodyPr/>
          <a:lstStyle/>
          <a:p>
            <a:pPr>
              <a:defRPr/>
            </a:pPr>
            <a:fld id="{8464C691-76FF-490C-BF91-C38AD1BAA61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6428018"/>
      </p:ext>
    </p:extLst>
  </p:cSld>
  <p:clrMapOvr>
    <a:masterClrMapping/>
  </p:clrMapOvr>
  <p:transition spd="slow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3" descr="0c03b266e473a7bc89bf69bed791bd1a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27763" y="1069975"/>
            <a:ext cx="2916237" cy="171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Рисунок 9" descr="9535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852738"/>
            <a:ext cx="22955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2" name="AutoShape 7"/>
          <p:cNvSpPr>
            <a:spLocks noChangeArrowheads="1"/>
          </p:cNvSpPr>
          <p:nvPr/>
        </p:nvSpPr>
        <p:spPr bwMode="auto">
          <a:xfrm>
            <a:off x="1042988" y="188913"/>
            <a:ext cx="6913562" cy="1511300"/>
          </a:xfrm>
          <a:prstGeom prst="downArrowCallout">
            <a:avLst>
              <a:gd name="adj1" fmla="val 58538"/>
              <a:gd name="adj2" fmla="val 77789"/>
              <a:gd name="adj3" fmla="val 25852"/>
              <a:gd name="adj4" fmla="val 66667"/>
            </a:avLst>
          </a:prstGeom>
          <a:gradFill rotWithShape="1">
            <a:gsLst>
              <a:gs pos="0">
                <a:srgbClr val="DDF0C7"/>
              </a:gs>
              <a:gs pos="100000">
                <a:srgbClr val="99D25A">
                  <a:alpha val="76999"/>
                </a:srgbClr>
              </a:gs>
            </a:gsLst>
            <a:lin ang="5400000" scaled="1"/>
          </a:gradFill>
          <a:ln w="3175">
            <a:solidFill>
              <a:srgbClr val="EAF1DD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ru-RU" altLang="ru-RU" sz="2400" b="1">
              <a:solidFill>
                <a:srgbClr val="4F6228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ctr"/>
            <a:r>
              <a:rPr lang="ru-RU" altLang="ru-RU" sz="2400" b="1">
                <a:solidFill>
                  <a:srgbClr val="4F6228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 бюджета разработан на основе:</a:t>
            </a:r>
            <a:endParaRPr lang="ru-RU" altLang="ru-RU" sz="800"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7173" name="AutoShape 3"/>
          <p:cNvSpPr>
            <a:spLocks noChangeArrowheads="1"/>
          </p:cNvSpPr>
          <p:nvPr/>
        </p:nvSpPr>
        <p:spPr bwMode="auto">
          <a:xfrm>
            <a:off x="3419475" y="2781300"/>
            <a:ext cx="5683250" cy="1152525"/>
          </a:xfrm>
          <a:prstGeom prst="flowChartPreparation">
            <a:avLst/>
          </a:prstGeom>
          <a:gradFill rotWithShape="1">
            <a:gsLst>
              <a:gs pos="0">
                <a:srgbClr val="FFFFCC">
                  <a:alpha val="60001"/>
                </a:srgbClr>
              </a:gs>
              <a:gs pos="100000">
                <a:srgbClr val="FFFFD9"/>
              </a:gs>
            </a:gsLst>
            <a:lin ang="5400000" scaled="1"/>
          </a:grad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прогноза</a:t>
            </a:r>
            <a:r>
              <a:rPr lang="ru-RU" altLang="ru-RU" b="1" dirty="0">
                <a:solidFill>
                  <a:srgbClr val="333399"/>
                </a:solidFill>
                <a:latin typeface="Arial Unicode MS" pitchFamily="34" charset="-128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социально</a:t>
            </a:r>
            <a:r>
              <a:rPr lang="ru-RU" altLang="ru-RU" b="1" dirty="0">
                <a:solidFill>
                  <a:srgbClr val="333399"/>
                </a:solidFill>
                <a:latin typeface="Arial Unicode MS" pitchFamily="34" charset="-128"/>
              </a:rPr>
              <a:t>-</a:t>
            </a:r>
            <a:r>
              <a:rPr lang="ru-RU" altLang="ru-RU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экономического</a:t>
            </a:r>
            <a:r>
              <a:rPr lang="ru-RU" altLang="ru-RU" b="1" dirty="0">
                <a:solidFill>
                  <a:srgbClr val="333399"/>
                </a:solidFill>
                <a:latin typeface="Arial Unicode MS" pitchFamily="34" charset="-128"/>
              </a:rPr>
              <a:t> </a:t>
            </a:r>
            <a:r>
              <a:rPr lang="ru-RU" altLang="ru-RU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развития</a:t>
            </a:r>
            <a:r>
              <a:rPr lang="ru-RU" altLang="ru-RU" b="1" dirty="0">
                <a:solidFill>
                  <a:srgbClr val="333399"/>
                </a:solidFill>
                <a:latin typeface="Arial Unicode MS" pitchFamily="34" charset="-128"/>
              </a:rPr>
              <a:t> </a:t>
            </a:r>
            <a:r>
              <a:rPr lang="ru-RU" altLang="ru-RU" b="1" dirty="0" smtClean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муниципального образования </a:t>
            </a:r>
            <a:r>
              <a:rPr lang="ru-RU" altLang="ru-RU" b="1" dirty="0" err="1" smtClean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япаустовское</a:t>
            </a:r>
            <a:endParaRPr lang="ru-RU" altLang="ru-RU" dirty="0">
              <a:solidFill>
                <a:srgbClr val="333399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179388" y="1700213"/>
            <a:ext cx="5400675" cy="1008062"/>
          </a:xfrm>
          <a:prstGeom prst="flowChartPreparation">
            <a:avLst/>
          </a:prstGeom>
          <a:gradFill rotWithShape="1">
            <a:gsLst>
              <a:gs pos="0">
                <a:srgbClr val="FFFFCC">
                  <a:alpha val="64000"/>
                </a:srgbClr>
              </a:gs>
              <a:gs pos="100000">
                <a:srgbClr val="FFFFD9"/>
              </a:gs>
            </a:gsLst>
            <a:lin ang="5400000" scaled="1"/>
          </a:grad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ежегодного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послания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Президента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altLang="ru-RU" sz="800">
              <a:solidFill>
                <a:srgbClr val="3333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Федеральному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Собранию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</a:rPr>
              <a:t> </a:t>
            </a:r>
            <a:r>
              <a:rPr lang="ru-RU" altLang="ru-RU" b="1">
                <a:solidFill>
                  <a:srgbClr val="333399"/>
                </a:solidFill>
                <a:latin typeface="Times New Roman" pitchFamily="18" charset="0"/>
                <a:cs typeface="Times New Roman" pitchFamily="18" charset="0"/>
              </a:rPr>
              <a:t>РФ</a:t>
            </a:r>
            <a:endParaRPr lang="ru-RU" altLang="ru-RU" sz="800">
              <a:solidFill>
                <a:srgbClr val="333399"/>
              </a:solidFill>
              <a:latin typeface="Times New Roman" pitchFamily="18" charset="0"/>
            </a:endParaRPr>
          </a:p>
          <a:p>
            <a:pPr eaLnBrk="0" hangingPunct="0"/>
            <a:endParaRPr lang="ru-RU" altLang="ru-RU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7175" name="AutoShape 4"/>
          <p:cNvSpPr>
            <a:spLocks noChangeArrowheads="1"/>
          </p:cNvSpPr>
          <p:nvPr/>
        </p:nvSpPr>
        <p:spPr bwMode="auto">
          <a:xfrm>
            <a:off x="323850" y="4005263"/>
            <a:ext cx="5334000" cy="1223962"/>
          </a:xfrm>
          <a:prstGeom prst="flowChartPreparation">
            <a:avLst/>
          </a:prstGeom>
          <a:gradFill rotWithShape="1">
            <a:gsLst>
              <a:gs pos="0">
                <a:srgbClr val="FFFFCC">
                  <a:alpha val="70000"/>
                </a:srgbClr>
              </a:gs>
              <a:gs pos="100000">
                <a:srgbClr val="FFFFEE"/>
              </a:gs>
            </a:gsLst>
            <a:lin ang="5400000" scaled="1"/>
          </a:gradFill>
          <a:ln w="9525">
            <a:solidFill>
              <a:srgbClr val="4E6128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altLang="ru-RU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муниципальных</a:t>
            </a:r>
            <a:r>
              <a:rPr lang="ru-RU" altLang="ru-RU" b="1" dirty="0">
                <a:solidFill>
                  <a:srgbClr val="333399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altLang="ru-RU" b="1" dirty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программ</a:t>
            </a:r>
            <a:endParaRPr lang="ru-RU" altLang="ru-RU" sz="800" dirty="0">
              <a:solidFill>
                <a:srgbClr val="333399"/>
              </a:solidFill>
              <a:latin typeface="Arial" pitchFamily="34" charset="0"/>
              <a:cs typeface="Times New Roman" pitchFamily="18" charset="0"/>
            </a:endParaRPr>
          </a:p>
          <a:p>
            <a:pPr algn="ctr" eaLnBrk="0" hangingPunct="0"/>
            <a:r>
              <a:rPr lang="ru-RU" altLang="ru-RU" b="1" dirty="0" smtClean="0">
                <a:solidFill>
                  <a:srgbClr val="333399"/>
                </a:solidFill>
                <a:latin typeface="Arial" pitchFamily="34" charset="0"/>
                <a:cs typeface="Times New Roman" pitchFamily="18" charset="0"/>
              </a:rPr>
              <a:t>Муниципального образования Паустовское</a:t>
            </a:r>
            <a:endParaRPr lang="ru-RU" altLang="ru-RU" dirty="0">
              <a:solidFill>
                <a:srgbClr val="333399"/>
              </a:solidFill>
              <a:latin typeface="Arial" pitchFamily="34" charset="0"/>
            </a:endParaRPr>
          </a:p>
        </p:txBody>
      </p:sp>
      <p:pic>
        <p:nvPicPr>
          <p:cNvPr id="7176" name="Рисунок 3" descr="prognoz600_jpg_660x200_crop_q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20202"/>
              </a:clrFrom>
              <a:clrTo>
                <a:srgbClr val="020202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625" y="5318125"/>
            <a:ext cx="3408363" cy="140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8" name="Rectangle 15"/>
          <p:cNvSpPr>
            <a:spLocks noChangeArrowheads="1"/>
          </p:cNvSpPr>
          <p:nvPr/>
        </p:nvSpPr>
        <p:spPr bwMode="auto">
          <a:xfrm>
            <a:off x="-12700" y="358775"/>
            <a:ext cx="9144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7179" name="AutoShape 13"/>
          <p:cNvSpPr>
            <a:spLocks noChangeArrowheads="1"/>
          </p:cNvSpPr>
          <p:nvPr/>
        </p:nvSpPr>
        <p:spPr bwMode="auto">
          <a:xfrm>
            <a:off x="179388" y="5300663"/>
            <a:ext cx="5184775" cy="1368425"/>
          </a:xfrm>
          <a:prstGeom prst="flowChartPreparation">
            <a:avLst/>
          </a:prstGeom>
          <a:solidFill>
            <a:srgbClr val="FFFF99">
              <a:alpha val="38039"/>
            </a:srgbClr>
          </a:solidFill>
          <a:ln w="9525">
            <a:solidFill>
              <a:srgbClr val="333399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</a:rPr>
              <a:t>Основных направлений </a:t>
            </a:r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</a:rPr>
              <a:t>бюджетной и</a:t>
            </a:r>
          </a:p>
          <a:p>
            <a:pPr algn="ctr"/>
            <a:r>
              <a:rPr lang="ru-RU" sz="1600" b="1" dirty="0">
                <a:solidFill>
                  <a:srgbClr val="333399"/>
                </a:solidFill>
                <a:latin typeface="Times New Roman" pitchFamily="18" charset="0"/>
              </a:rPr>
              <a:t> налоговой политики в </a:t>
            </a:r>
          </a:p>
          <a:p>
            <a:pPr algn="ctr"/>
            <a:r>
              <a:rPr lang="ru-RU" sz="1600" b="1" dirty="0" smtClean="0">
                <a:solidFill>
                  <a:srgbClr val="333399"/>
                </a:solidFill>
                <a:latin typeface="Times New Roman" pitchFamily="18" charset="0"/>
              </a:rPr>
              <a:t>Муниципальном образовании Паустовское</a:t>
            </a:r>
            <a:endParaRPr lang="ru-RU" b="1" dirty="0">
              <a:solidFill>
                <a:srgbClr val="333399"/>
              </a:solidFill>
              <a:latin typeface="Times New Roman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3995936" y="6309320"/>
            <a:ext cx="1828800" cy="365125"/>
          </a:xfrm>
        </p:spPr>
        <p:txBody>
          <a:bodyPr/>
          <a:lstStyle/>
          <a:p>
            <a:pPr>
              <a:defRPr/>
            </a:pPr>
            <a:fld id="{8464C691-76FF-490C-BF91-C38AD1BAA61D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260648"/>
            <a:ext cx="8928992" cy="1512168"/>
          </a:xfrm>
        </p:spPr>
        <p:txBody>
          <a:bodyPr/>
          <a:lstStyle/>
          <a:p>
            <a:pPr algn="ctr"/>
            <a:r>
              <a:rPr lang="ru-RU" sz="4800" dirty="0" smtClean="0">
                <a:solidFill>
                  <a:srgbClr val="8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Основные понятия и термины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1600" y="1772817"/>
            <a:ext cx="7021332" cy="1224136"/>
          </a:xfrm>
        </p:spPr>
        <p:txBody>
          <a:bodyPr/>
          <a:lstStyle/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это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  <a:endParaRPr lang="ru-RU" sz="2400" dirty="0"/>
          </a:p>
        </p:txBody>
      </p:sp>
      <p:pic>
        <p:nvPicPr>
          <p:cNvPr id="4" name="Рисунок 3" descr="c1ca28e4dcd1db95f436b527c04cf64d_X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3429000"/>
            <a:ext cx="7344816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22F736-7684-4818-A9C7-6F14F406F269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AutoShape 3"/>
          <p:cNvSpPr>
            <a:spLocks noChangeArrowheads="1"/>
          </p:cNvSpPr>
          <p:nvPr/>
        </p:nvSpPr>
        <p:spPr bwMode="auto">
          <a:xfrm>
            <a:off x="0" y="2133600"/>
            <a:ext cx="8964613" cy="1800225"/>
          </a:xfrm>
          <a:prstGeom prst="parallelogram">
            <a:avLst>
              <a:gd name="adj" fmla="val 75203"/>
            </a:avLst>
          </a:prstGeom>
          <a:gradFill rotWithShape="1">
            <a:gsLst>
              <a:gs pos="0">
                <a:srgbClr val="92D050"/>
              </a:gs>
              <a:gs pos="100000">
                <a:srgbClr val="DAEFC4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altLang="ru-RU">
                <a:latin typeface="Times New Roman" pitchFamily="18" charset="0"/>
              </a:rPr>
              <a:t>Местный бюджет – это  ежегодно утверждаемый </a:t>
            </a:r>
          </a:p>
          <a:p>
            <a:pPr algn="ctr"/>
            <a:r>
              <a:rPr lang="ru-RU" altLang="ru-RU">
                <a:latin typeface="Times New Roman" pitchFamily="18" charset="0"/>
              </a:rPr>
              <a:t>Решением Совета депутатов сельского поселения «Село Бычиха» свод доходов и расходов на очередной</a:t>
            </a:r>
          </a:p>
          <a:p>
            <a:pPr algn="ctr"/>
            <a:r>
              <a:rPr lang="ru-RU" altLang="ru-RU">
                <a:latin typeface="Times New Roman" pitchFamily="18" charset="0"/>
              </a:rPr>
              <a:t> финансовый год и плановый период (2 года)</a:t>
            </a:r>
          </a:p>
        </p:txBody>
      </p:sp>
      <p:sp>
        <p:nvSpPr>
          <p:cNvPr id="8195" name="AutoShape 2"/>
          <p:cNvSpPr>
            <a:spLocks noChangeArrowheads="1"/>
          </p:cNvSpPr>
          <p:nvPr/>
        </p:nvSpPr>
        <p:spPr bwMode="auto">
          <a:xfrm>
            <a:off x="0" y="4076700"/>
            <a:ext cx="9144000" cy="2520950"/>
          </a:xfrm>
          <a:prstGeom prst="parallelogram">
            <a:avLst>
              <a:gd name="adj" fmla="val 34190"/>
            </a:avLst>
          </a:prstGeom>
          <a:gradFill rotWithShape="1">
            <a:gsLst>
              <a:gs pos="0">
                <a:srgbClr val="FFFFCC"/>
              </a:gs>
              <a:gs pos="100000">
                <a:srgbClr val="EAF1DD"/>
              </a:gs>
            </a:gsLst>
            <a:lin ang="5400000" scaled="1"/>
          </a:gra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>
                <a:latin typeface="Times New Roman" pitchFamily="18" charset="0"/>
              </a:rPr>
              <a:t>Местный бюджет предназначен для исполнения расходных обязательств муниципального образования.</a:t>
            </a:r>
          </a:p>
          <a:p>
            <a:pPr algn="ctr"/>
            <a:r>
              <a:rPr lang="ru-RU">
                <a:latin typeface="Times New Roman" pitchFamily="18" charset="0"/>
              </a:rPr>
              <a:t>Использование органами местного самоуправления иных форм образования и расходования денежных средств для</a:t>
            </a:r>
          </a:p>
          <a:p>
            <a:pPr algn="ctr"/>
            <a:r>
              <a:rPr lang="ru-RU">
                <a:latin typeface="Times New Roman" pitchFamily="18" charset="0"/>
              </a:rPr>
              <a:t>исполнения расходных обязательств муниципальных образований не допускается.</a:t>
            </a:r>
            <a:endParaRPr lang="ru-RU" altLang="ru-RU">
              <a:latin typeface="Times New Roman" pitchFamily="18" charset="0"/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altLang="ru-RU">
              <a:latin typeface="Arial" pitchFamily="34" charset="0"/>
            </a:endParaRPr>
          </a:p>
        </p:txBody>
      </p:sp>
      <p:pic>
        <p:nvPicPr>
          <p:cNvPr id="8198" name="Picture 4" descr="http://allaboutfinance.ru/wp-content/uploads/2013/04/byudzh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938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464C691-76FF-490C-BF91-C38AD1BAA6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 bwMode="auto">
          <a:xfrm>
            <a:off x="0" y="115888"/>
            <a:ext cx="9144000" cy="504825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800" b="0" smtClean="0">
                <a:solidFill>
                  <a:srgbClr val="993300"/>
                </a:solidFill>
                <a:effectLst/>
                <a:latin typeface="Times New Roman" pitchFamily="18" charset="0"/>
              </a:rPr>
              <a:t>Участие гражданина в бюджетном процессе</a:t>
            </a:r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92950" y="620713"/>
            <a:ext cx="2051050" cy="1512887"/>
          </a:xfrm>
        </p:spPr>
      </p:pic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468313" y="620713"/>
            <a:ext cx="3382962" cy="12954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ts val="88"/>
              </a:spcBef>
            </a:pPr>
            <a:r>
              <a:rPr lang="ru-RU" sz="1600" b="1">
                <a:solidFill>
                  <a:schemeClr val="bg1"/>
                </a:solidFill>
              </a:rPr>
              <a:t>Помогает формировать </a:t>
            </a:r>
          </a:p>
          <a:p>
            <a:pPr algn="ctr">
              <a:spcBef>
                <a:spcPts val="88"/>
              </a:spcBef>
            </a:pPr>
            <a:r>
              <a:rPr lang="ru-RU" sz="1600" b="1">
                <a:solidFill>
                  <a:schemeClr val="bg1"/>
                </a:solidFill>
              </a:rPr>
              <a:t> доходную часть бюджета </a:t>
            </a:r>
          </a:p>
          <a:p>
            <a:pPr algn="ctr">
              <a:spcBef>
                <a:spcPts val="88"/>
              </a:spcBef>
            </a:pPr>
            <a:r>
              <a:rPr lang="ru-RU" sz="1600" b="1">
                <a:solidFill>
                  <a:schemeClr val="bg1"/>
                </a:solidFill>
              </a:rPr>
              <a:t> (налог на доходы физических  </a:t>
            </a:r>
          </a:p>
          <a:p>
            <a:pPr algn="ctr">
              <a:spcBef>
                <a:spcPts val="88"/>
              </a:spcBef>
            </a:pPr>
            <a:r>
              <a:rPr lang="ru-RU" sz="1600" b="1">
                <a:solidFill>
                  <a:schemeClr val="bg1"/>
                </a:solidFill>
              </a:rPr>
              <a:t>лиц и другие)</a:t>
            </a:r>
            <a:endParaRPr lang="ru-RU" sz="1600">
              <a:solidFill>
                <a:schemeClr val="bg1"/>
              </a:solidFill>
            </a:endParaRPr>
          </a:p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9221" name="AutoShape 5"/>
          <p:cNvSpPr>
            <a:spLocks noChangeArrowheads="1"/>
          </p:cNvSpPr>
          <p:nvPr/>
        </p:nvSpPr>
        <p:spPr bwMode="auto">
          <a:xfrm>
            <a:off x="1042988" y="2133600"/>
            <a:ext cx="2305050" cy="719138"/>
          </a:xfrm>
          <a:prstGeom prst="downArrowCallout">
            <a:avLst>
              <a:gd name="adj1" fmla="val 80132"/>
              <a:gd name="adj2" fmla="val 80132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налогоплательщик</a:t>
            </a:r>
          </a:p>
        </p:txBody>
      </p:sp>
      <p:sp>
        <p:nvSpPr>
          <p:cNvPr id="9222" name="AutoShape 6"/>
          <p:cNvSpPr>
            <a:spLocks noChangeArrowheads="1"/>
          </p:cNvSpPr>
          <p:nvPr/>
        </p:nvSpPr>
        <p:spPr bwMode="auto">
          <a:xfrm>
            <a:off x="539750" y="3213100"/>
            <a:ext cx="3240088" cy="6477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>
                <a:solidFill>
                  <a:schemeClr val="bg1"/>
                </a:solidFill>
              </a:rPr>
              <a:t>БЮДЖЕТ</a:t>
            </a:r>
          </a:p>
        </p:txBody>
      </p:sp>
      <p:sp>
        <p:nvSpPr>
          <p:cNvPr id="9223" name="AutoShape 7"/>
          <p:cNvSpPr>
            <a:spLocks noChangeArrowheads="1"/>
          </p:cNvSpPr>
          <p:nvPr/>
        </p:nvSpPr>
        <p:spPr bwMode="auto">
          <a:xfrm>
            <a:off x="900113" y="4076700"/>
            <a:ext cx="2447925" cy="1081088"/>
          </a:xfrm>
          <a:prstGeom prst="downArrowCallout">
            <a:avLst>
              <a:gd name="adj1" fmla="val 56608"/>
              <a:gd name="adj2" fmla="val 56608"/>
              <a:gd name="adj3" fmla="val 16667"/>
              <a:gd name="adj4" fmla="val 6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как получатель 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социальных  гарантий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9224" name="AutoShape 8"/>
          <p:cNvSpPr>
            <a:spLocks noChangeArrowheads="1"/>
          </p:cNvSpPr>
          <p:nvPr/>
        </p:nvSpPr>
        <p:spPr bwMode="auto">
          <a:xfrm>
            <a:off x="395288" y="5229225"/>
            <a:ext cx="3384550" cy="14398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Получает социальные 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гарантии–расходная часть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 бюджета  ( культура,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 социальная 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поддержка и др.)</a:t>
            </a:r>
          </a:p>
        </p:txBody>
      </p:sp>
      <p:sp>
        <p:nvSpPr>
          <p:cNvPr id="9225" name="AutoShape 11"/>
          <p:cNvSpPr>
            <a:spLocks noChangeArrowheads="1"/>
          </p:cNvSpPr>
          <p:nvPr/>
        </p:nvSpPr>
        <p:spPr bwMode="auto">
          <a:xfrm>
            <a:off x="4500563" y="836613"/>
            <a:ext cx="2519362" cy="1296987"/>
          </a:xfrm>
          <a:prstGeom prst="wedgeRoundRectCallout">
            <a:avLst>
              <a:gd name="adj1" fmla="val 65500"/>
              <a:gd name="adj2" fmla="val -5232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"/>
              </a:spcBef>
            </a:pPr>
            <a:r>
              <a:rPr lang="ru-RU" sz="1600" b="1">
                <a:solidFill>
                  <a:schemeClr val="bg1"/>
                </a:solidFill>
              </a:rPr>
              <a:t>Возможности влияния  граждан на структуру  бюджета</a:t>
            </a:r>
          </a:p>
          <a:p>
            <a:pPr algn="ctr"/>
            <a:endParaRPr lang="ru-RU"/>
          </a:p>
        </p:txBody>
      </p:sp>
      <p:sp>
        <p:nvSpPr>
          <p:cNvPr id="9226" name="AutoShape 12"/>
          <p:cNvSpPr>
            <a:spLocks noChangeArrowheads="1"/>
          </p:cNvSpPr>
          <p:nvPr/>
        </p:nvSpPr>
        <p:spPr bwMode="auto">
          <a:xfrm>
            <a:off x="4356100" y="2565400"/>
            <a:ext cx="3671888" cy="15113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Публичные слушания  по проекту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решения о  бюджете на очередной 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финансовый год и 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плановый период</a:t>
            </a:r>
          </a:p>
        </p:txBody>
      </p:sp>
      <p:sp>
        <p:nvSpPr>
          <p:cNvPr id="9227" name="AutoShape 13"/>
          <p:cNvSpPr>
            <a:spLocks noChangeArrowheads="1"/>
          </p:cNvSpPr>
          <p:nvPr/>
        </p:nvSpPr>
        <p:spPr bwMode="auto">
          <a:xfrm>
            <a:off x="4427538" y="4797425"/>
            <a:ext cx="3744912" cy="180022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chemeClr val="bg1"/>
                </a:solidFill>
              </a:rPr>
              <a:t>Публичные слушания  по проекту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решения о об  исполнении 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бюджета за отчетный</a:t>
            </a:r>
          </a:p>
          <a:p>
            <a:pPr algn="ctr"/>
            <a:r>
              <a:rPr lang="ru-RU" sz="1600" b="1">
                <a:solidFill>
                  <a:schemeClr val="bg1"/>
                </a:solidFill>
              </a:rPr>
              <a:t>Финансовый год</a:t>
            </a:r>
          </a:p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>
          <a:xfrm>
            <a:off x="3275856" y="6237312"/>
            <a:ext cx="1828800" cy="365125"/>
          </a:xfrm>
        </p:spPr>
        <p:txBody>
          <a:bodyPr/>
          <a:lstStyle/>
          <a:p>
            <a:pPr>
              <a:defRPr/>
            </a:pPr>
            <a:fld id="{8464C691-76FF-490C-BF91-C38AD1BAA61D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ransition spd="slow">
    <p:split orient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/>
          </p:cNvSpPr>
          <p:nvPr>
            <p:ph type="title"/>
          </p:nvPr>
        </p:nvSpPr>
        <p:spPr bwMode="auto">
          <a:xfrm>
            <a:off x="179388" y="260350"/>
            <a:ext cx="8713787" cy="865188"/>
          </a:xfrm>
          <a:noFill/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algn="ctr">
              <a:buFont typeface="Georgia" pitchFamily="18" charset="0"/>
              <a:buNone/>
            </a:pPr>
            <a:r>
              <a:rPr lang="ru-RU" sz="2400" dirty="0" smtClean="0">
                <a:solidFill>
                  <a:srgbClr val="993300"/>
                </a:solidFill>
                <a:effectLst/>
                <a:latin typeface="Times New Roman" pitchFamily="18" charset="0"/>
              </a:rPr>
              <a:t>Основные направления бюджетной и налоговой политики муниципального образования Паустовское на 2021 год и плановый период 2022 и 2023 годов</a:t>
            </a:r>
          </a:p>
        </p:txBody>
      </p:sp>
      <p:sp>
        <p:nvSpPr>
          <p:cNvPr id="10243" name="Rectangle 3"/>
          <p:cNvSpPr>
            <a:spLocks noGrp="1"/>
          </p:cNvSpPr>
          <p:nvPr>
            <p:ph type="body" idx="4294967295"/>
          </p:nvPr>
        </p:nvSpPr>
        <p:spPr>
          <a:xfrm>
            <a:off x="323850" y="1844675"/>
            <a:ext cx="8569325" cy="4537075"/>
          </a:xfrm>
        </p:spPr>
        <p:txBody>
          <a:bodyPr/>
          <a:lstStyle/>
          <a:p>
            <a:pPr eaLnBrk="1" hangingPunct="1">
              <a:spcBef>
                <a:spcPts val="10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</a:pPr>
            <a:r>
              <a:rPr lang="ru-RU" sz="2000" smtClean="0">
                <a:solidFill>
                  <a:schemeClr val="tx1"/>
                </a:solidFill>
                <a:latin typeface="Arial" pitchFamily="34" charset="0"/>
              </a:rPr>
              <a:t>сохранение и укрепление доходного потенциала бюджета;</a:t>
            </a:r>
          </a:p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"/>
            </a:pPr>
            <a:r>
              <a:rPr lang="ru-RU" sz="2000" smtClean="0">
                <a:solidFill>
                  <a:schemeClr val="tx1"/>
                </a:solidFill>
                <a:latin typeface="Arial" pitchFamily="34" charset="0"/>
              </a:rPr>
              <a:t>повышение эффективности оказания муниципальных  услуг;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395288" y="2565400"/>
            <a:ext cx="8280400" cy="209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"/>
            </a:pPr>
            <a:r>
              <a:rPr lang="ru-RU" sz="2000" dirty="0">
                <a:latin typeface="Arial" pitchFamily="34" charset="0"/>
              </a:rPr>
              <a:t>обеспечение сбалансированности бюджета сельского поселения и его устойчивости  на всем периоде планирования;</a:t>
            </a:r>
          </a:p>
          <a:p>
            <a:pPr>
              <a:buFont typeface="Wingdings" pitchFamily="2" charset="2"/>
              <a:buChar char=""/>
            </a:pPr>
            <a:r>
              <a:rPr lang="ru-RU" sz="2000" dirty="0"/>
              <a:t>дальнейшее развитие </a:t>
            </a:r>
            <a:r>
              <a:rPr lang="ru-RU" sz="2000" dirty="0" smtClean="0"/>
              <a:t>программных </a:t>
            </a:r>
            <a:r>
              <a:rPr lang="ru-RU" sz="2000" dirty="0"/>
              <a:t>принципов  планирования и управления;</a:t>
            </a:r>
          </a:p>
          <a:p>
            <a:pPr>
              <a:buFont typeface="Wingdings" pitchFamily="2" charset="2"/>
              <a:buChar char=""/>
            </a:pPr>
            <a:r>
              <a:rPr lang="ru-RU" sz="2000" dirty="0"/>
              <a:t>повышение открытости и прозрачности бюджетного  процесса.</a:t>
            </a:r>
          </a:p>
          <a:p>
            <a:pPr>
              <a:spcBef>
                <a:spcPct val="50000"/>
              </a:spcBef>
              <a:buFont typeface="Wingdings" pitchFamily="2" charset="2"/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5" name="object 16"/>
          <p:cNvSpPr>
            <a:spLocks noChangeArrowheads="1"/>
          </p:cNvSpPr>
          <p:nvPr/>
        </p:nvSpPr>
        <p:spPr bwMode="auto">
          <a:xfrm>
            <a:off x="6516688" y="4437063"/>
            <a:ext cx="2627312" cy="24209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8464C691-76FF-490C-BF91-C38AD1BAA6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  <p:transition spd="slow">
    <p:split orient="vert"/>
  </p:transition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Воздушный поток">
    <a:dk1>
      <a:sysClr val="windowText" lastClr="000000"/>
    </a:dk1>
    <a:lt1>
      <a:sysClr val="window" lastClr="FFFFFF"/>
    </a:lt1>
    <a:dk2>
      <a:srgbClr val="212745"/>
    </a:dk2>
    <a:lt2>
      <a:srgbClr val="B4DCFA"/>
    </a:lt2>
    <a:accent1>
      <a:srgbClr val="4E67C8"/>
    </a:accent1>
    <a:accent2>
      <a:srgbClr val="5ECCF3"/>
    </a:accent2>
    <a:accent3>
      <a:srgbClr val="A7EA52"/>
    </a:accent3>
    <a:accent4>
      <a:srgbClr val="5DCEAF"/>
    </a:accent4>
    <a:accent5>
      <a:srgbClr val="FF8021"/>
    </a:accent5>
    <a:accent6>
      <a:srgbClr val="F14124"/>
    </a:accent6>
    <a:hlink>
      <a:srgbClr val="56C7AA"/>
    </a:hlink>
    <a:folHlink>
      <a:srgbClr val="59A8D1"/>
    </a:folHlink>
  </a:clrScheme>
  <a:fontScheme name="Воздушный поток">
    <a:majorFont>
      <a:latin typeface="Trebuchet MS"/>
      <a:ea typeface=""/>
      <a:cs typeface=""/>
      <a:font script="Jpan" typeface="HGｺﾞｼｯｸM"/>
      <a:font script="Hang" typeface="HY그래픽B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rebuchet MS"/>
      <a:ea typeface=""/>
      <a:cs typeface=""/>
      <a:font script="Jpan" typeface="HGｺﾞｼｯｸM"/>
      <a:font script="Hang" typeface="HY그래픽M"/>
      <a:font script="Hans" typeface="方正姚体"/>
      <a:font script="Hant" typeface="微軟正黑體"/>
      <a:font script="Arab" typeface="Tahoma"/>
      <a:font script="Hebr" typeface="Gisha"/>
      <a:font script="Thai" typeface="Iris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Воздушный поток">
    <a:fillStyleLst>
      <a:solidFill>
        <a:schemeClr val="phClr"/>
      </a:solidFill>
      <a:gradFill rotWithShape="1">
        <a:gsLst>
          <a:gs pos="28000">
            <a:schemeClr val="phClr">
              <a:tint val="18000"/>
              <a:satMod val="120000"/>
              <a:lumMod val="88000"/>
            </a:schemeClr>
          </a:gs>
          <a:gs pos="100000">
            <a:schemeClr val="phClr">
              <a:tint val="40000"/>
              <a:satMod val="100000"/>
              <a:lumMod val="78000"/>
            </a:schemeClr>
          </a:gs>
        </a:gsLst>
        <a:lin ang="5400000" scaled="0"/>
      </a:gradFill>
      <a:gradFill rotWithShape="1">
        <a:gsLst>
          <a:gs pos="0">
            <a:schemeClr val="phClr">
              <a:lumMod val="95000"/>
            </a:schemeClr>
          </a:gs>
          <a:gs pos="100000">
            <a:schemeClr val="phClr">
              <a:shade val="82000"/>
              <a:satMod val="125000"/>
              <a:lumMod val="74000"/>
            </a:schemeClr>
          </a:gs>
        </a:gsLst>
        <a:lin ang="5400000" scaled="0"/>
      </a:gradFill>
    </a:fillStyleLst>
    <a:lnStyleLst>
      <a:ln w="9525" cap="flat" cmpd="sng" algn="ctr">
        <a:solidFill>
          <a:schemeClr val="phClr"/>
        </a:solidFill>
        <a:prstDash val="solid"/>
      </a:ln>
      <a:ln w="15875" cap="flat" cmpd="sng" algn="ctr">
        <a:solidFill>
          <a:schemeClr val="phClr">
            <a:shade val="75000"/>
            <a:satMod val="125000"/>
            <a:lumMod val="7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50800" dir="5400000" sx="98000" sy="98000" rotWithShape="0">
            <a:srgbClr val="000000">
              <a:alpha val="20000"/>
            </a:srgbClr>
          </a:outerShdw>
        </a:effectLst>
      </a:effectStyle>
      <a:effectStyle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balanced" dir="tr"/>
        </a:scene3d>
        <a:sp3d prstMaterial="matte">
          <a:bevelT w="19050" h="38100"/>
        </a:sp3d>
      </a:effectStyle>
      <a:effectStyle>
        <a:effectLst>
          <a:reflection blurRad="38100" stA="26000" endPos="23000" dist="25400" dir="5400000" sy="-100000" rotWithShape="0"/>
        </a:effectLst>
        <a:scene3d>
          <a:camera prst="orthographicFront">
            <a:rot lat="0" lon="0" rev="0"/>
          </a:camera>
          <a:lightRig rig="balanced" dir="tr"/>
        </a:scene3d>
        <a:sp3d contourW="14605" prstMaterial="plastic">
          <a:bevelT w="50800"/>
          <a:contourClr>
            <a:schemeClr val="phClr">
              <a:shade val="30000"/>
              <a:satMod val="120000"/>
            </a:schemeClr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98000"/>
              <a:shade val="90000"/>
              <a:satMod val="160000"/>
              <a:lumMod val="100000"/>
            </a:schemeClr>
          </a:gs>
          <a:gs pos="60000">
            <a:schemeClr val="phClr">
              <a:tint val="95000"/>
              <a:shade val="100000"/>
              <a:satMod val="130000"/>
              <a:lumMod val="130000"/>
            </a:schemeClr>
          </a:gs>
          <a:gs pos="100000">
            <a:schemeClr val="phClr">
              <a:tint val="97000"/>
              <a:shade val="100000"/>
              <a:hueMod val="100000"/>
              <a:satMod val="140000"/>
              <a:lumMod val="80000"/>
            </a:schemeClr>
          </a:gs>
        </a:gsLst>
        <a:path path="circle">
          <a:fillToRect l="20000" t="10000" r="20000" b="60000"/>
        </a:path>
      </a:gradFill>
      <a:gradFill rotWithShape="1">
        <a:gsLst>
          <a:gs pos="0">
            <a:schemeClr val="phClr">
              <a:tint val="94000"/>
              <a:satMod val="160000"/>
              <a:lumMod val="160000"/>
            </a:schemeClr>
          </a:gs>
          <a:gs pos="42000">
            <a:schemeClr val="phClr">
              <a:tint val="94000"/>
              <a:shade val="94000"/>
              <a:satMod val="160000"/>
              <a:lumMod val="130000"/>
            </a:schemeClr>
          </a:gs>
          <a:gs pos="100000">
            <a:schemeClr val="phClr">
              <a:tint val="97000"/>
              <a:shade val="94000"/>
              <a:satMod val="180000"/>
              <a:lumMod val="84000"/>
            </a:schemeClr>
          </a:gs>
        </a:gsLst>
        <a:path path="circle">
          <a:fillToRect l="24000" t="44000" r="24000" b="12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3057</TotalTime>
  <Words>2126</Words>
  <Application>Microsoft Office PowerPoint</Application>
  <PresentationFormat>Экран (4:3)</PresentationFormat>
  <Paragraphs>570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6" baseType="lpstr">
      <vt:lpstr>Arial Unicode MS</vt:lpstr>
      <vt:lpstr>Arial</vt:lpstr>
      <vt:lpstr>Bookman</vt:lpstr>
      <vt:lpstr>Bookman Old Style</vt:lpstr>
      <vt:lpstr>Calibri</vt:lpstr>
      <vt:lpstr>Corbel</vt:lpstr>
      <vt:lpstr>Georgia</vt:lpstr>
      <vt:lpstr>Times New Roman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Основные понятия и термины</vt:lpstr>
      <vt:lpstr>Презентация PowerPoint</vt:lpstr>
      <vt:lpstr>Участие гражданина в бюджетном процессе</vt:lpstr>
      <vt:lpstr>Основные направления бюджетной и налоговой политики муниципального образования Паустовское на 2021 год и плановый период 2022 и 2023 годов</vt:lpstr>
      <vt:lpstr>Презентация PowerPoint</vt:lpstr>
      <vt:lpstr>Основные характеристики бюджета муниципального образования Паустовское Вязниковского района</vt:lpstr>
      <vt:lpstr>Презентация PowerPoint</vt:lpstr>
      <vt:lpstr>Презентация PowerPoint</vt:lpstr>
      <vt:lpstr>Презентация PowerPoint</vt:lpstr>
      <vt:lpstr>Динамика доходов бюджета муниципального образования Паустовское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Распределение расходов бюджета поселения в 2021 - 2023 гг.</vt:lpstr>
      <vt:lpstr>Муниципальный долг муниципального образования Паустовское Вязниковского района МУНИЦИПАЛЬНЫЙ ДОЛГ- обязательства, возникающие из муниципальных займов (заимствований), принятых на себя муниципальным образованием гарантий (поручительств), а также принятые на себя муниципальным образованием обязательства третьих лиц.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user</cp:lastModifiedBy>
  <cp:revision>139</cp:revision>
  <dcterms:created xsi:type="dcterms:W3CDTF">2016-11-09T02:21:45Z</dcterms:created>
  <dcterms:modified xsi:type="dcterms:W3CDTF">2021-03-26T06:55:33Z</dcterms:modified>
</cp:coreProperties>
</file>